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docProps/custom.xml" ContentType="application/vnd.openxmlformats-officedocument.custom-properties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69"/>
  </p:notesMasterIdLst>
  <p:handoutMasterIdLst>
    <p:handoutMasterId r:id="rId70"/>
  </p:handoutMasterIdLst>
  <p:sldIdLst>
    <p:sldId id="256" r:id="rId2"/>
    <p:sldId id="257" r:id="rId3"/>
    <p:sldId id="288" r:id="rId4"/>
    <p:sldId id="283" r:id="rId5"/>
    <p:sldId id="284" r:id="rId6"/>
    <p:sldId id="285" r:id="rId7"/>
    <p:sldId id="286" r:id="rId8"/>
    <p:sldId id="287" r:id="rId9"/>
    <p:sldId id="258" r:id="rId10"/>
    <p:sldId id="305" r:id="rId11"/>
    <p:sldId id="299" r:id="rId12"/>
    <p:sldId id="300" r:id="rId13"/>
    <p:sldId id="302" r:id="rId14"/>
    <p:sldId id="303" r:id="rId15"/>
    <p:sldId id="304" r:id="rId16"/>
    <p:sldId id="318" r:id="rId17"/>
    <p:sldId id="301" r:id="rId18"/>
    <p:sldId id="306" r:id="rId19"/>
    <p:sldId id="319" r:id="rId20"/>
    <p:sldId id="259" r:id="rId21"/>
    <p:sldId id="261" r:id="rId22"/>
    <p:sldId id="312" r:id="rId23"/>
    <p:sldId id="289" r:id="rId24"/>
    <p:sldId id="291" r:id="rId25"/>
    <p:sldId id="324" r:id="rId26"/>
    <p:sldId id="292" r:id="rId27"/>
    <p:sldId id="290" r:id="rId28"/>
    <p:sldId id="294" r:id="rId29"/>
    <p:sldId id="295" r:id="rId30"/>
    <p:sldId id="293" r:id="rId31"/>
    <p:sldId id="307" r:id="rId32"/>
    <p:sldId id="308" r:id="rId33"/>
    <p:sldId id="297" r:id="rId34"/>
    <p:sldId id="296" r:id="rId35"/>
    <p:sldId id="309" r:id="rId36"/>
    <p:sldId id="310" r:id="rId37"/>
    <p:sldId id="311" r:id="rId38"/>
    <p:sldId id="298" r:id="rId39"/>
    <p:sldId id="262" r:id="rId40"/>
    <p:sldId id="265" r:id="rId41"/>
    <p:sldId id="266" r:id="rId42"/>
    <p:sldId id="267" r:id="rId43"/>
    <p:sldId id="268" r:id="rId44"/>
    <p:sldId id="269" r:id="rId45"/>
    <p:sldId id="270" r:id="rId46"/>
    <p:sldId id="271" r:id="rId47"/>
    <p:sldId id="272" r:id="rId48"/>
    <p:sldId id="274" r:id="rId49"/>
    <p:sldId id="275" r:id="rId50"/>
    <p:sldId id="276" r:id="rId51"/>
    <p:sldId id="273" r:id="rId52"/>
    <p:sldId id="277" r:id="rId53"/>
    <p:sldId id="278" r:id="rId54"/>
    <p:sldId id="280" r:id="rId55"/>
    <p:sldId id="281" r:id="rId56"/>
    <p:sldId id="282" r:id="rId57"/>
    <p:sldId id="279" r:id="rId58"/>
    <p:sldId id="313" r:id="rId59"/>
    <p:sldId id="314" r:id="rId60"/>
    <p:sldId id="315" r:id="rId61"/>
    <p:sldId id="316" r:id="rId62"/>
    <p:sldId id="317" r:id="rId63"/>
    <p:sldId id="322" r:id="rId64"/>
    <p:sldId id="263" r:id="rId65"/>
    <p:sldId id="323" r:id="rId66"/>
    <p:sldId id="320" r:id="rId67"/>
    <p:sldId id="321" r:id="rId6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-11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pitchFamily="-11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pitchFamily="-11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pitchFamily="-11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2F2F2"/>
    <a:srgbClr val="F0F0F0"/>
    <a:srgbClr val="F8F8F8"/>
    <a:srgbClr val="EAEAEA"/>
    <a:srgbClr val="DDDDDD"/>
    <a:srgbClr val="FFFF66"/>
    <a:srgbClr val="FF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1" autoAdjust="0"/>
    <p:restoredTop sz="94668" autoAdjust="0"/>
  </p:normalViewPr>
  <p:slideViewPr>
    <p:cSldViewPr>
      <p:cViewPr varScale="1">
        <p:scale>
          <a:sx n="75" d="100"/>
          <a:sy n="75" d="100"/>
        </p:scale>
        <p:origin x="-4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theme" Target="theme/theme1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viewProps" Target="viewProps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7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slide" Target="slides/slide67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_rels/viewProps.xml.rels><?xml version="1.0" encoding="UTF-8" standalone="yes"?>
<Relationships xmlns="http://schemas.openxmlformats.org/package/2006/relationships"><Relationship Id="rId46" Type="http://schemas.openxmlformats.org/officeDocument/2006/relationships/slide" Target="slides/slide65.xml"/><Relationship Id="rId35" Type="http://schemas.openxmlformats.org/officeDocument/2006/relationships/slide" Target="slides/slide35.xml"/><Relationship Id="rId31" Type="http://schemas.openxmlformats.org/officeDocument/2006/relationships/slide" Target="slides/slide31.xml"/><Relationship Id="rId34" Type="http://schemas.openxmlformats.org/officeDocument/2006/relationships/slide" Target="slides/slide34.xml"/><Relationship Id="rId39" Type="http://schemas.openxmlformats.org/officeDocument/2006/relationships/slide" Target="slides/slide58.xml"/><Relationship Id="rId40" Type="http://schemas.openxmlformats.org/officeDocument/2006/relationships/slide" Target="slides/slide59.xml"/><Relationship Id="rId7" Type="http://schemas.openxmlformats.org/officeDocument/2006/relationships/slide" Target="slides/slide7.xml"/><Relationship Id="rId36" Type="http://schemas.openxmlformats.org/officeDocument/2006/relationships/slide" Target="slides/slide36.xml"/><Relationship Id="rId43" Type="http://schemas.openxmlformats.org/officeDocument/2006/relationships/slide" Target="slides/slide62.xml"/><Relationship Id="rId1" Type="http://schemas.openxmlformats.org/officeDocument/2006/relationships/slide" Target="slides/slide1.xml"/><Relationship Id="rId24" Type="http://schemas.openxmlformats.org/officeDocument/2006/relationships/slide" Target="slides/slide24.xml"/><Relationship Id="rId25" Type="http://schemas.openxmlformats.org/officeDocument/2006/relationships/slide" Target="slides/slide25.xml"/><Relationship Id="rId47" Type="http://schemas.openxmlformats.org/officeDocument/2006/relationships/slide" Target="slides/slide66.xml"/><Relationship Id="rId48" Type="http://schemas.openxmlformats.org/officeDocument/2006/relationships/slide" Target="slides/slide67.xml"/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0" Type="http://schemas.openxmlformats.org/officeDocument/2006/relationships/slide" Target="slides/slide10.xml"/><Relationship Id="rId32" Type="http://schemas.openxmlformats.org/officeDocument/2006/relationships/slide" Target="slides/slide32.xml"/><Relationship Id="rId37" Type="http://schemas.openxmlformats.org/officeDocument/2006/relationships/slide" Target="slides/slide3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9" Type="http://schemas.openxmlformats.org/officeDocument/2006/relationships/slide" Target="slides/slide9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27" Type="http://schemas.openxmlformats.org/officeDocument/2006/relationships/slide" Target="slides/slide27.xml"/><Relationship Id="rId14" Type="http://schemas.openxmlformats.org/officeDocument/2006/relationships/slide" Target="slides/slide14.xml"/><Relationship Id="rId23" Type="http://schemas.openxmlformats.org/officeDocument/2006/relationships/slide" Target="slides/slide23.xml"/><Relationship Id="rId4" Type="http://schemas.openxmlformats.org/officeDocument/2006/relationships/slide" Target="slides/slide4.xml"/><Relationship Id="rId28" Type="http://schemas.openxmlformats.org/officeDocument/2006/relationships/slide" Target="slides/slide28.xml"/><Relationship Id="rId45" Type="http://schemas.openxmlformats.org/officeDocument/2006/relationships/slide" Target="slides/slide64.xml"/><Relationship Id="rId26" Type="http://schemas.openxmlformats.org/officeDocument/2006/relationships/slide" Target="slides/slide26.xml"/><Relationship Id="rId30" Type="http://schemas.openxmlformats.org/officeDocument/2006/relationships/slide" Target="slides/slide30.xml"/><Relationship Id="rId11" Type="http://schemas.openxmlformats.org/officeDocument/2006/relationships/slide" Target="slides/slide11.xml"/><Relationship Id="rId42" Type="http://schemas.openxmlformats.org/officeDocument/2006/relationships/slide" Target="slides/slide61.xml"/><Relationship Id="rId29" Type="http://schemas.openxmlformats.org/officeDocument/2006/relationships/slide" Target="slides/slide29.xml"/><Relationship Id="rId6" Type="http://schemas.openxmlformats.org/officeDocument/2006/relationships/slide" Target="slides/slide6.xml"/><Relationship Id="rId16" Type="http://schemas.openxmlformats.org/officeDocument/2006/relationships/slide" Target="slides/slide16.xml"/><Relationship Id="rId33" Type="http://schemas.openxmlformats.org/officeDocument/2006/relationships/slide" Target="slides/slide33.xml"/><Relationship Id="rId44" Type="http://schemas.openxmlformats.org/officeDocument/2006/relationships/slide" Target="slides/slide63.xml"/><Relationship Id="rId41" Type="http://schemas.openxmlformats.org/officeDocument/2006/relationships/slide" Target="slides/slide60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9" Type="http://schemas.openxmlformats.org/officeDocument/2006/relationships/slide" Target="slides/slide19.xml"/><Relationship Id="rId38" Type="http://schemas.openxmlformats.org/officeDocument/2006/relationships/slide" Target="slides/slide38.xml"/><Relationship Id="rId20" Type="http://schemas.openxmlformats.org/officeDocument/2006/relationships/slide" Target="slides/slide20.xml"/><Relationship Id="rId22" Type="http://schemas.openxmlformats.org/officeDocument/2006/relationships/slide" Target="slides/slide22.xml"/><Relationship Id="rId21" Type="http://schemas.openxmlformats.org/officeDocument/2006/relationships/slide" Target="slides/slide21.xml"/><Relationship Id="rId2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-111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</a:defRPr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-111" charset="0"/>
              </a:defRPr>
            </a:lvl1pPr>
          </a:lstStyle>
          <a:p>
            <a:fld id="{1377D0C4-B6AA-9845-93BC-80E1B40469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-111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-111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-111" charset="0"/>
              </a:defRPr>
            </a:lvl1pPr>
          </a:lstStyle>
          <a:p>
            <a:fld id="{DB5376FA-2E4D-4946-AA55-10783904ED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40FC2-B4DE-2746-AF54-01E40B66AB44}" type="slidenum">
              <a:rPr lang="en-US"/>
              <a:pPr/>
              <a:t>2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Phone no longer an apt term, not just audio.</a:t>
            </a:r>
          </a:p>
          <a:p>
            <a:r>
              <a:rPr lang="en-AU"/>
              <a:t>Library means use whatever part you need.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D570C-C906-9048-A963-358EABAB4D50}" type="slidenum">
              <a:rPr lang="en-US"/>
              <a:pPr/>
              <a:t>12</a:t>
            </a:fld>
            <a:endParaRPr lang="en-US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Delving into standards. So many!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8B98E-D911-6342-8956-E4ADB05C39D8}" type="slidenum">
              <a:rPr lang="en-US"/>
              <a:pPr/>
              <a:t>13</a:t>
            </a:fld>
            <a:endParaRPr lang="en-US"/>
          </a:p>
        </p:txBody>
      </p:sp>
      <p:sp>
        <p:nvSpPr>
          <p:cNvPr id="136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commercial product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02FF5-5F0F-744D-A9F7-2A3EC4798B68}" type="slidenum">
              <a:rPr lang="en-US"/>
              <a:pPr/>
              <a:t>14</a:t>
            </a:fld>
            <a:endParaRPr lang="en-US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Beware the expression “how hard can it be?”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2698E-E7D8-6D4B-A1C2-45A0147440B7}" type="slidenum">
              <a:rPr lang="en-US"/>
              <a:pPr/>
              <a:t>15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First noise 1999! It worked. Very basic, no codecs, no video.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6B74B-295B-D741-A918-E90E58BB59C0}" type="slidenum">
              <a:rPr lang="en-US"/>
              <a:pPr/>
              <a:t>16</a:t>
            </a:fld>
            <a:endParaRPr lang="en-US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Difficult to productise, VC hard to get in Oz. Solve the whole problem, meant docs, support, sales etc.</a:t>
            </a:r>
          </a:p>
          <a:p>
            <a:r>
              <a:rPr lang="en-AU"/>
              <a:t>Previous 15 years NOT going into management. Temporal distortion by CTO. Choice of license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8F6E3-FE19-F14B-BA09-068C589183A0}" type="slidenum">
              <a:rPr lang="en-US"/>
              <a:pPr/>
              <a:t>17</a:t>
            </a:fld>
            <a:endParaRPr lang="en-U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SIP supported by Nortel, Lucent (now Avaya) etc doomed to success.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D5E5B-1678-6840-90C4-013AE32DE18F}" type="slidenum">
              <a:rPr lang="en-US"/>
              <a:pPr/>
              <a:t>18</a:t>
            </a:fld>
            <a:endParaRPr lang="en-US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Few years off to recover from the tech wreck. </a:t>
            </a:r>
          </a:p>
          <a:p>
            <a:r>
              <a:rPr lang="en-AU"/>
              <a:t>Thank Damien Sandras for progress on SIP.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1B77E-6806-7740-8357-68BA8F87159F}" type="slidenum">
              <a:rPr lang="en-US"/>
              <a:pPr/>
              <a:t>19</a:t>
            </a:fld>
            <a:endParaRPr lang="en-US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Rename PWLIB -&gt; PTlib</a:t>
            </a:r>
          </a:p>
          <a:p>
            <a:r>
              <a:rPr lang="en-AU"/>
              <a:t>Separate OPAL repository</a:t>
            </a:r>
          </a:p>
          <a:p>
            <a:r>
              <a:rPr lang="en-AU"/>
              <a:t>H323Plus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73458-7EDD-4240-AE4E-0DC421886560}" type="slidenum">
              <a:rPr lang="en-US"/>
              <a:pPr/>
              <a:t>20</a:t>
            </a:fld>
            <a:endParaRPr lang="en-US"/>
          </a:p>
        </p:txBody>
      </p:sp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Wish that all these pieces REALLY fit together like this picture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AC108-91A2-0C44-8AB2-E63F1A8E4644}" type="slidenum">
              <a:rPr lang="en-US"/>
              <a:pPr/>
              <a:t>21</a:t>
            </a:fld>
            <a:endParaRPr 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Resist adding too much, but wave enough money ….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D4191C-69C5-FA4E-8E1C-0C65EF142B64}" type="slidenum">
              <a:rPr lang="en-US"/>
              <a:pPr/>
              <a:t>3</a:t>
            </a:fld>
            <a:endParaRPr 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Swiss Army Knife or given lots of “multi” a </a:t>
            </a:r>
            <a:r>
              <a:rPr lang="en-US"/>
              <a:t>Leatherman Mullti-Tool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050631-5ADE-5E4E-A4FD-91AD0C9BC7F8}" type="slidenum">
              <a:rPr lang="en-US"/>
              <a:pPr/>
              <a:t>22</a:t>
            </a:fld>
            <a:endParaRPr lang="en-US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Except for PTLib not well divided, but can be ./configure’ed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E4493-B81A-8C4A-A61E-9E6C7C425081}" type="slidenum">
              <a:rPr lang="en-US"/>
              <a:pPr/>
              <a:t>33</a:t>
            </a:fld>
            <a:endParaRPr lang="en-US"/>
          </a:p>
        </p:txBody>
      </p:sp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Hideously difficult.</a:t>
            </a:r>
          </a:p>
          <a:p>
            <a:r>
              <a:rPr lang="en-AU"/>
              <a:t>Thank Matthias Schneider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07364-5138-954B-B4C7-97BD7C507D71}" type="slidenum">
              <a:rPr lang="en-US"/>
              <a:pPr/>
              <a:t>38</a:t>
            </a:fld>
            <a:endParaRPr lang="en-US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Many plug in’s available, audio/video/fax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A7D45-1101-6E49-AD8C-42BEFEF95A53}" type="slidenum">
              <a:rPr lang="en-US"/>
              <a:pPr/>
              <a:t>65</a:t>
            </a:fld>
            <a:endParaRPr lang="en-US"/>
          </a:p>
        </p:txBody>
      </p:sp>
      <p:sp>
        <p:nvSpPr>
          <p:cNvPr id="138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No gatekeeper support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3B860-ADC5-CF40-8312-CB39AFAE8D01}" type="slidenum">
              <a:rPr lang="en-US"/>
              <a:pPr/>
              <a:t>5</a:t>
            </a:fld>
            <a:endParaRPr lang="en-US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C++ allows for the user defined to be proprietary and close source.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AFB37-0323-A444-B149-C107C32B1435}" type="slidenum">
              <a:rPr lang="en-US"/>
              <a:pPr/>
              <a:t>6</a:t>
            </a:fld>
            <a:endParaRPr lang="en-US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Not just VoIP anymore.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DE6575-5FDA-1148-B7FF-557A39056D1A}" type="slidenum">
              <a:rPr lang="en-US"/>
              <a:pPr/>
              <a:t>7</a:t>
            </a:fld>
            <a:endParaRPr lang="en-US"/>
          </a:p>
        </p:txBody>
      </p:sp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Everything is multi-threaded nowadays. But still some die hards resist.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89F30-3167-074A-9076-46729F238398}" type="slidenum">
              <a:rPr lang="en-US"/>
              <a:pPr/>
              <a:t>8</a:t>
            </a:fld>
            <a:endParaRPr lang="en-US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Embedded systems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7CD86-CC46-8E4D-BDE6-B659ABCBC2CD}" type="slidenum">
              <a:rPr lang="en-US"/>
              <a:pPr/>
              <a:t>9</a:t>
            </a:fld>
            <a:endParaRPr lang="en-US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Christmas 1993 - Australia has break</a:t>
            </a:r>
          </a:p>
          <a:p>
            <a:r>
              <a:rPr lang="en-AU"/>
              <a:t>Inspired by Linux.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3C4A7-A779-2C44-8E3D-6B2E40662157}" type="slidenum">
              <a:rPr lang="en-US"/>
              <a:pPr/>
              <a:t>10</a:t>
            </a:fld>
            <a:endParaRPr 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First product, Killed by Win98, history of killed products e.g. Trumpet Winsock, Tasmanian, Killed by Win95.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6E569F-1457-6E41-AD02-B0AD5A0C9F84}" type="slidenum">
              <a:rPr lang="en-US"/>
              <a:pPr/>
              <a:t>11</a:t>
            </a:fld>
            <a:endParaRPr 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How hard could it be? The Open Source creed.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-11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D4224B0-883D-8645-8B1D-622D01C021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3539817-6046-8440-ADC8-A8A96A96C8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646875-11EA-D041-891C-E7F7DBC86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8660BE-8660-3D40-8975-4876BC17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B3AF52-4A24-B548-99DB-FBB155CF3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065A22-207C-294A-93B7-CCBDC6A3E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1D6F2B-7E4E-E44F-9278-E0687C6FC9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84C2479-977E-9944-A888-3C1860CA74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75B44E7-CA9A-B04D-9344-983A9CE9DE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684C8C-3048-6946-85CA-EDD1F2B661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7FA276-64DA-114B-A069-14420D2258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-111" charset="0"/>
              </a:defRPr>
            </a:lvl1pPr>
          </a:lstStyle>
          <a:p>
            <a:fld id="{24A2B227-FD43-1A45-BCEB-85BDC0732CF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-111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11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470025"/>
          </a:xfrm>
          <a:noFill/>
          <a:ln/>
        </p:spPr>
        <p:txBody>
          <a:bodyPr wrap="none"/>
          <a:lstStyle/>
          <a:p>
            <a:r>
              <a:rPr lang="en-AU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Open Phone Abstraction Library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1989138"/>
            <a:ext cx="5145087" cy="982662"/>
          </a:xfrm>
        </p:spPr>
        <p:txBody>
          <a:bodyPr/>
          <a:lstStyle/>
          <a:p>
            <a:r>
              <a:rPr lang="en-AU" i="1">
                <a:solidFill>
                  <a:srgbClr val="00CC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The many colours of OPAL</a:t>
            </a:r>
          </a:p>
        </p:txBody>
      </p:sp>
      <p:pic>
        <p:nvPicPr>
          <p:cNvPr id="4103" name="Picture 7" descr="opalov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2900363"/>
            <a:ext cx="4583113" cy="3503612"/>
          </a:xfrm>
          <a:prstGeom prst="rect">
            <a:avLst/>
          </a:prstGeom>
          <a:noFill/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5288" y="5373688"/>
            <a:ext cx="22145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AU" b="1">
                <a:solidFill>
                  <a:srgbClr val="FF3300"/>
                </a:solidFill>
              </a:rPr>
              <a:t>3</a:t>
            </a:r>
            <a:r>
              <a:rPr lang="en-AU" b="1" baseline="30000">
                <a:solidFill>
                  <a:srgbClr val="FF3300"/>
                </a:solidFill>
              </a:rPr>
              <a:t>rd</a:t>
            </a:r>
            <a:r>
              <a:rPr lang="en-AU" b="1">
                <a:solidFill>
                  <a:srgbClr val="FF3300"/>
                </a:solidFill>
              </a:rPr>
              <a:t> August 2009</a:t>
            </a:r>
            <a:br>
              <a:rPr lang="en-AU" b="1">
                <a:solidFill>
                  <a:srgbClr val="FF3300"/>
                </a:solidFill>
              </a:rPr>
            </a:br>
            <a:r>
              <a:rPr lang="en-AU" b="1">
                <a:solidFill>
                  <a:srgbClr val="FF3300"/>
                </a:solidFill>
              </a:rPr>
              <a:t>Robert Jongbloed</a:t>
            </a:r>
            <a:endParaRPr lang="en-US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NetMeeting please?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  <a:p>
            <a:r>
              <a:rPr lang="en-AU"/>
              <a:t>But what about incoming calls?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  <a:p>
            <a:r>
              <a:rPr lang="en-AU"/>
              <a:t>1999 OpenH323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  <a:p>
            <a:r>
              <a:rPr lang="en-AU"/>
              <a:t>1999 OpenH323</a:t>
            </a:r>
          </a:p>
          <a:p>
            <a:pPr lvl="1"/>
            <a:r>
              <a:rPr lang="en-AU"/>
              <a:t>Why Open Source?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  <a:p>
            <a:r>
              <a:rPr lang="en-AU"/>
              <a:t>1999 OpenH323</a:t>
            </a:r>
          </a:p>
          <a:p>
            <a:r>
              <a:rPr lang="en-AU"/>
              <a:t>But what about SIP?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  <a:p>
            <a:r>
              <a:rPr lang="en-AU"/>
              <a:t>1999 OpenH323</a:t>
            </a:r>
          </a:p>
          <a:p>
            <a:r>
              <a:rPr lang="en-AU"/>
              <a:t>2001 OPAL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  <a:p>
            <a:r>
              <a:rPr lang="en-AU"/>
              <a:t>1997 FireDoor</a:t>
            </a:r>
          </a:p>
          <a:p>
            <a:r>
              <a:rPr lang="en-AU"/>
              <a:t>1998 ASN compiler</a:t>
            </a:r>
          </a:p>
          <a:p>
            <a:r>
              <a:rPr lang="en-AU"/>
              <a:t>1998 PhonePATCH</a:t>
            </a:r>
          </a:p>
          <a:p>
            <a:r>
              <a:rPr lang="en-AU"/>
              <a:t>1999 OpenH323</a:t>
            </a:r>
          </a:p>
          <a:p>
            <a:r>
              <a:rPr lang="en-AU"/>
              <a:t>2001 OPAL</a:t>
            </a:r>
          </a:p>
          <a:p>
            <a:r>
              <a:rPr lang="en-AU"/>
              <a:t>2006 Fork!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Introduction 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Open</a:t>
            </a:r>
          </a:p>
          <a:p>
            <a:r>
              <a:rPr lang="en-AU"/>
              <a:t>Phone</a:t>
            </a:r>
          </a:p>
          <a:p>
            <a:r>
              <a:rPr lang="en-AU"/>
              <a:t>Abstraction</a:t>
            </a:r>
          </a:p>
          <a:p>
            <a:r>
              <a:rPr lang="en-AU"/>
              <a:t>Library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Overview 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Object Oriented design</a:t>
            </a:r>
          </a:p>
          <a:p>
            <a:r>
              <a:rPr lang="en-AU"/>
              <a:t>C++ Classes</a:t>
            </a:r>
          </a:p>
          <a:p>
            <a:r>
              <a:rPr lang="en-AU"/>
              <a:t>C API</a:t>
            </a:r>
          </a:p>
          <a:p>
            <a:r>
              <a:rPr lang="en-AU"/>
              <a:t>Doxygen</a:t>
            </a:r>
          </a:p>
        </p:txBody>
      </p:sp>
      <p:sp>
        <p:nvSpPr>
          <p:cNvPr id="7172" name="Puzzle5"/>
          <p:cNvSpPr>
            <a:spLocks noChangeAspect="1" noEditPoints="1" noChangeArrowheads="1"/>
          </p:cNvSpPr>
          <p:nvPr/>
        </p:nvSpPr>
        <p:spPr bwMode="blackWhite">
          <a:xfrm>
            <a:off x="6019800" y="4327525"/>
            <a:ext cx="1524000" cy="1206500"/>
          </a:xfrm>
          <a:custGeom>
            <a:avLst/>
            <a:gdLst>
              <a:gd name="T0" fmla="*/ 4880 w 21600"/>
              <a:gd name="T1" fmla="*/ 6714 h 21600"/>
              <a:gd name="T2" fmla="*/ 16494 w 21600"/>
              <a:gd name="T3" fmla="*/ 13712 h 21600"/>
            </a:gdLst>
            <a:ahLst/>
            <a:cxnLst/>
            <a:rect l="T0" t="T1" r="T2" b="T3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IAX2</a:t>
            </a:r>
          </a:p>
        </p:txBody>
      </p:sp>
      <p:sp>
        <p:nvSpPr>
          <p:cNvPr id="7173" name="Puzzle2"/>
          <p:cNvSpPr>
            <a:spLocks noChangeAspect="1" noEditPoints="1" noChangeArrowheads="1"/>
          </p:cNvSpPr>
          <p:nvPr/>
        </p:nvSpPr>
        <p:spPr bwMode="blackWhite">
          <a:xfrm>
            <a:off x="5124450" y="5470525"/>
            <a:ext cx="1524000" cy="947738"/>
          </a:xfrm>
          <a:custGeom>
            <a:avLst/>
            <a:gdLst>
              <a:gd name="T0" fmla="*/ 6542 w 21600"/>
              <a:gd name="T1" fmla="*/ 9180 h 21600"/>
              <a:gd name="T2" fmla="*/ 15685 w 21600"/>
              <a:gd name="T3" fmla="*/ 12569 h 21600"/>
            </a:gdLst>
            <a:ahLst/>
            <a:cxnLst/>
            <a:rect l="T0" t="T1" r="T2" b="T3"/>
            <a:pathLst>
              <a:path w="21600" h="21600">
                <a:moveTo>
                  <a:pt x="9365" y="20836"/>
                </a:moveTo>
                <a:lnTo>
                  <a:pt x="9534" y="20836"/>
                </a:lnTo>
                <a:lnTo>
                  <a:pt x="9690" y="20762"/>
                </a:lnTo>
                <a:lnTo>
                  <a:pt x="9814" y="20687"/>
                </a:lnTo>
                <a:lnTo>
                  <a:pt x="9926" y="20575"/>
                </a:lnTo>
                <a:lnTo>
                  <a:pt x="10015" y="20426"/>
                </a:lnTo>
                <a:lnTo>
                  <a:pt x="10071" y="20296"/>
                </a:lnTo>
                <a:lnTo>
                  <a:pt x="10116" y="20110"/>
                </a:lnTo>
                <a:lnTo>
                  <a:pt x="10139" y="19905"/>
                </a:lnTo>
                <a:lnTo>
                  <a:pt x="10139" y="19682"/>
                </a:lnTo>
                <a:lnTo>
                  <a:pt x="10116" y="19440"/>
                </a:lnTo>
                <a:lnTo>
                  <a:pt x="10071" y="19142"/>
                </a:lnTo>
                <a:lnTo>
                  <a:pt x="10015" y="18900"/>
                </a:lnTo>
                <a:lnTo>
                  <a:pt x="9903" y="18620"/>
                </a:lnTo>
                <a:lnTo>
                  <a:pt x="9791" y="18285"/>
                </a:lnTo>
                <a:lnTo>
                  <a:pt x="9646" y="17968"/>
                </a:lnTo>
                <a:lnTo>
                  <a:pt x="9478" y="17652"/>
                </a:lnTo>
                <a:lnTo>
                  <a:pt x="9388" y="17466"/>
                </a:lnTo>
                <a:lnTo>
                  <a:pt x="9321" y="17298"/>
                </a:lnTo>
                <a:lnTo>
                  <a:pt x="9265" y="17112"/>
                </a:lnTo>
                <a:lnTo>
                  <a:pt x="9197" y="16926"/>
                </a:lnTo>
                <a:lnTo>
                  <a:pt x="9130" y="16535"/>
                </a:lnTo>
                <a:lnTo>
                  <a:pt x="9108" y="16144"/>
                </a:lnTo>
                <a:lnTo>
                  <a:pt x="9108" y="15753"/>
                </a:lnTo>
                <a:lnTo>
                  <a:pt x="9175" y="15362"/>
                </a:lnTo>
                <a:lnTo>
                  <a:pt x="9242" y="14971"/>
                </a:lnTo>
                <a:lnTo>
                  <a:pt x="9365" y="14580"/>
                </a:lnTo>
                <a:lnTo>
                  <a:pt x="9500" y="14244"/>
                </a:lnTo>
                <a:lnTo>
                  <a:pt x="9668" y="13891"/>
                </a:lnTo>
                <a:lnTo>
                  <a:pt x="9858" y="13611"/>
                </a:lnTo>
                <a:lnTo>
                  <a:pt x="10071" y="13351"/>
                </a:lnTo>
                <a:lnTo>
                  <a:pt x="10295" y="13146"/>
                </a:lnTo>
                <a:lnTo>
                  <a:pt x="10553" y="12997"/>
                </a:lnTo>
                <a:lnTo>
                  <a:pt x="10811" y="12885"/>
                </a:lnTo>
                <a:lnTo>
                  <a:pt x="11068" y="12866"/>
                </a:lnTo>
                <a:lnTo>
                  <a:pt x="11348" y="12885"/>
                </a:lnTo>
                <a:lnTo>
                  <a:pt x="11606" y="12997"/>
                </a:lnTo>
                <a:lnTo>
                  <a:pt x="11841" y="13183"/>
                </a:lnTo>
                <a:lnTo>
                  <a:pt x="12054" y="13388"/>
                </a:lnTo>
                <a:lnTo>
                  <a:pt x="12245" y="13648"/>
                </a:lnTo>
                <a:lnTo>
                  <a:pt x="12413" y="13928"/>
                </a:lnTo>
                <a:lnTo>
                  <a:pt x="12547" y="14244"/>
                </a:lnTo>
                <a:lnTo>
                  <a:pt x="12682" y="14617"/>
                </a:lnTo>
                <a:lnTo>
                  <a:pt x="12760" y="15008"/>
                </a:lnTo>
                <a:lnTo>
                  <a:pt x="12827" y="15399"/>
                </a:lnTo>
                <a:lnTo>
                  <a:pt x="12850" y="15753"/>
                </a:lnTo>
                <a:lnTo>
                  <a:pt x="12850" y="16144"/>
                </a:lnTo>
                <a:lnTo>
                  <a:pt x="12805" y="16535"/>
                </a:lnTo>
                <a:lnTo>
                  <a:pt x="12738" y="16888"/>
                </a:lnTo>
                <a:lnTo>
                  <a:pt x="12659" y="17224"/>
                </a:lnTo>
                <a:lnTo>
                  <a:pt x="12502" y="17503"/>
                </a:lnTo>
                <a:lnTo>
                  <a:pt x="12222" y="18043"/>
                </a:lnTo>
                <a:lnTo>
                  <a:pt x="11965" y="18546"/>
                </a:lnTo>
                <a:lnTo>
                  <a:pt x="11864" y="18751"/>
                </a:lnTo>
                <a:lnTo>
                  <a:pt x="11774" y="18974"/>
                </a:lnTo>
                <a:lnTo>
                  <a:pt x="11707" y="19179"/>
                </a:lnTo>
                <a:lnTo>
                  <a:pt x="11662" y="19365"/>
                </a:lnTo>
                <a:lnTo>
                  <a:pt x="11629" y="19570"/>
                </a:lnTo>
                <a:lnTo>
                  <a:pt x="11629" y="19756"/>
                </a:lnTo>
                <a:lnTo>
                  <a:pt x="11629" y="19942"/>
                </a:lnTo>
                <a:lnTo>
                  <a:pt x="11640" y="20110"/>
                </a:lnTo>
                <a:lnTo>
                  <a:pt x="11707" y="20296"/>
                </a:lnTo>
                <a:lnTo>
                  <a:pt x="11797" y="20464"/>
                </a:lnTo>
                <a:lnTo>
                  <a:pt x="11886" y="20650"/>
                </a:lnTo>
                <a:lnTo>
                  <a:pt x="12032" y="20836"/>
                </a:lnTo>
                <a:lnTo>
                  <a:pt x="12200" y="21004"/>
                </a:lnTo>
                <a:lnTo>
                  <a:pt x="12413" y="21190"/>
                </a:lnTo>
                <a:lnTo>
                  <a:pt x="12659" y="21320"/>
                </a:lnTo>
                <a:lnTo>
                  <a:pt x="12951" y="21432"/>
                </a:lnTo>
                <a:lnTo>
                  <a:pt x="13275" y="21544"/>
                </a:lnTo>
                <a:lnTo>
                  <a:pt x="13600" y="21655"/>
                </a:lnTo>
                <a:lnTo>
                  <a:pt x="13970" y="21693"/>
                </a:lnTo>
                <a:lnTo>
                  <a:pt x="14329" y="21730"/>
                </a:lnTo>
                <a:lnTo>
                  <a:pt x="14698" y="21730"/>
                </a:lnTo>
                <a:lnTo>
                  <a:pt x="15057" y="21730"/>
                </a:lnTo>
                <a:lnTo>
                  <a:pt x="15426" y="21655"/>
                </a:lnTo>
                <a:lnTo>
                  <a:pt x="15774" y="21581"/>
                </a:lnTo>
                <a:lnTo>
                  <a:pt x="16110" y="21432"/>
                </a:lnTo>
                <a:lnTo>
                  <a:pt x="16435" y="21302"/>
                </a:lnTo>
                <a:lnTo>
                  <a:pt x="16715" y="21078"/>
                </a:lnTo>
                <a:lnTo>
                  <a:pt x="16950" y="20836"/>
                </a:lnTo>
                <a:lnTo>
                  <a:pt x="17017" y="20650"/>
                </a:lnTo>
                <a:lnTo>
                  <a:pt x="17062" y="20426"/>
                </a:lnTo>
                <a:lnTo>
                  <a:pt x="17107" y="20222"/>
                </a:lnTo>
                <a:lnTo>
                  <a:pt x="17129" y="19980"/>
                </a:lnTo>
                <a:lnTo>
                  <a:pt x="17141" y="19477"/>
                </a:lnTo>
                <a:lnTo>
                  <a:pt x="17141" y="18974"/>
                </a:lnTo>
                <a:lnTo>
                  <a:pt x="17129" y="18397"/>
                </a:lnTo>
                <a:lnTo>
                  <a:pt x="17085" y="17820"/>
                </a:lnTo>
                <a:lnTo>
                  <a:pt x="17040" y="17261"/>
                </a:lnTo>
                <a:lnTo>
                  <a:pt x="16973" y="16646"/>
                </a:lnTo>
                <a:lnTo>
                  <a:pt x="16827" y="15511"/>
                </a:lnTo>
                <a:lnTo>
                  <a:pt x="16715" y="14393"/>
                </a:lnTo>
                <a:lnTo>
                  <a:pt x="16692" y="13928"/>
                </a:lnTo>
                <a:lnTo>
                  <a:pt x="16670" y="13462"/>
                </a:lnTo>
                <a:lnTo>
                  <a:pt x="16692" y="13071"/>
                </a:lnTo>
                <a:lnTo>
                  <a:pt x="16760" y="12755"/>
                </a:lnTo>
                <a:lnTo>
                  <a:pt x="16827" y="12419"/>
                </a:lnTo>
                <a:lnTo>
                  <a:pt x="16928" y="12140"/>
                </a:lnTo>
                <a:lnTo>
                  <a:pt x="17062" y="11898"/>
                </a:lnTo>
                <a:lnTo>
                  <a:pt x="17185" y="11675"/>
                </a:lnTo>
                <a:lnTo>
                  <a:pt x="17342" y="11470"/>
                </a:lnTo>
                <a:lnTo>
                  <a:pt x="17488" y="11284"/>
                </a:lnTo>
                <a:lnTo>
                  <a:pt x="17667" y="11135"/>
                </a:lnTo>
                <a:lnTo>
                  <a:pt x="17835" y="11042"/>
                </a:lnTo>
                <a:lnTo>
                  <a:pt x="18003" y="10930"/>
                </a:lnTo>
                <a:lnTo>
                  <a:pt x="18182" y="10893"/>
                </a:lnTo>
                <a:lnTo>
                  <a:pt x="18351" y="10893"/>
                </a:lnTo>
                <a:lnTo>
                  <a:pt x="18519" y="10967"/>
                </a:lnTo>
                <a:lnTo>
                  <a:pt x="18675" y="11042"/>
                </a:lnTo>
                <a:lnTo>
                  <a:pt x="18821" y="11172"/>
                </a:lnTo>
                <a:lnTo>
                  <a:pt x="18978" y="11358"/>
                </a:lnTo>
                <a:lnTo>
                  <a:pt x="19101" y="11600"/>
                </a:lnTo>
                <a:lnTo>
                  <a:pt x="19236" y="11861"/>
                </a:lnTo>
                <a:lnTo>
                  <a:pt x="19404" y="12028"/>
                </a:lnTo>
                <a:lnTo>
                  <a:pt x="19572" y="12177"/>
                </a:lnTo>
                <a:lnTo>
                  <a:pt x="19785" y="12289"/>
                </a:lnTo>
                <a:lnTo>
                  <a:pt x="19986" y="12289"/>
                </a:lnTo>
                <a:lnTo>
                  <a:pt x="20199" y="12289"/>
                </a:lnTo>
                <a:lnTo>
                  <a:pt x="20412" y="12215"/>
                </a:lnTo>
                <a:lnTo>
                  <a:pt x="20602" y="12103"/>
                </a:lnTo>
                <a:lnTo>
                  <a:pt x="20804" y="11973"/>
                </a:lnTo>
                <a:lnTo>
                  <a:pt x="20995" y="11786"/>
                </a:lnTo>
                <a:lnTo>
                  <a:pt x="21163" y="11563"/>
                </a:lnTo>
                <a:lnTo>
                  <a:pt x="21319" y="11321"/>
                </a:lnTo>
                <a:lnTo>
                  <a:pt x="21420" y="11079"/>
                </a:lnTo>
                <a:lnTo>
                  <a:pt x="21532" y="10744"/>
                </a:lnTo>
                <a:lnTo>
                  <a:pt x="21577" y="10427"/>
                </a:lnTo>
                <a:lnTo>
                  <a:pt x="21600" y="10111"/>
                </a:lnTo>
                <a:lnTo>
                  <a:pt x="21577" y="9608"/>
                </a:lnTo>
                <a:lnTo>
                  <a:pt x="21532" y="9142"/>
                </a:lnTo>
                <a:lnTo>
                  <a:pt x="21420" y="8751"/>
                </a:lnTo>
                <a:lnTo>
                  <a:pt x="21319" y="8397"/>
                </a:lnTo>
                <a:lnTo>
                  <a:pt x="21163" y="8062"/>
                </a:lnTo>
                <a:lnTo>
                  <a:pt x="20995" y="7820"/>
                </a:lnTo>
                <a:lnTo>
                  <a:pt x="20804" y="7597"/>
                </a:lnTo>
                <a:lnTo>
                  <a:pt x="20602" y="7429"/>
                </a:lnTo>
                <a:lnTo>
                  <a:pt x="20412" y="7317"/>
                </a:lnTo>
                <a:lnTo>
                  <a:pt x="20199" y="7206"/>
                </a:lnTo>
                <a:lnTo>
                  <a:pt x="19986" y="7168"/>
                </a:lnTo>
                <a:lnTo>
                  <a:pt x="19785" y="7206"/>
                </a:lnTo>
                <a:lnTo>
                  <a:pt x="19572" y="7243"/>
                </a:lnTo>
                <a:lnTo>
                  <a:pt x="19404" y="7355"/>
                </a:lnTo>
                <a:lnTo>
                  <a:pt x="19236" y="7504"/>
                </a:lnTo>
                <a:lnTo>
                  <a:pt x="19101" y="7708"/>
                </a:lnTo>
                <a:lnTo>
                  <a:pt x="18978" y="7895"/>
                </a:lnTo>
                <a:lnTo>
                  <a:pt x="18799" y="8025"/>
                </a:lnTo>
                <a:lnTo>
                  <a:pt x="18631" y="8174"/>
                </a:lnTo>
                <a:lnTo>
                  <a:pt x="18440" y="8248"/>
                </a:lnTo>
                <a:lnTo>
                  <a:pt x="18239" y="8286"/>
                </a:lnTo>
                <a:lnTo>
                  <a:pt x="18048" y="8323"/>
                </a:lnTo>
                <a:lnTo>
                  <a:pt x="17858" y="8323"/>
                </a:lnTo>
                <a:lnTo>
                  <a:pt x="17667" y="8248"/>
                </a:lnTo>
                <a:lnTo>
                  <a:pt x="17465" y="8174"/>
                </a:lnTo>
                <a:lnTo>
                  <a:pt x="17275" y="8062"/>
                </a:lnTo>
                <a:lnTo>
                  <a:pt x="17107" y="7969"/>
                </a:lnTo>
                <a:lnTo>
                  <a:pt x="16950" y="7783"/>
                </a:lnTo>
                <a:lnTo>
                  <a:pt x="16827" y="7597"/>
                </a:lnTo>
                <a:lnTo>
                  <a:pt x="16715" y="7429"/>
                </a:lnTo>
                <a:lnTo>
                  <a:pt x="16648" y="7168"/>
                </a:lnTo>
                <a:lnTo>
                  <a:pt x="16614" y="6926"/>
                </a:lnTo>
                <a:lnTo>
                  <a:pt x="16592" y="6498"/>
                </a:lnTo>
                <a:lnTo>
                  <a:pt x="16592" y="5772"/>
                </a:lnTo>
                <a:lnTo>
                  <a:pt x="16625" y="4915"/>
                </a:lnTo>
                <a:lnTo>
                  <a:pt x="16670" y="3928"/>
                </a:lnTo>
                <a:lnTo>
                  <a:pt x="16737" y="2960"/>
                </a:lnTo>
                <a:lnTo>
                  <a:pt x="16804" y="1992"/>
                </a:lnTo>
                <a:lnTo>
                  <a:pt x="16883" y="1173"/>
                </a:lnTo>
                <a:lnTo>
                  <a:pt x="16950" y="521"/>
                </a:lnTo>
                <a:lnTo>
                  <a:pt x="16928" y="521"/>
                </a:lnTo>
                <a:lnTo>
                  <a:pt x="16905" y="521"/>
                </a:lnTo>
                <a:lnTo>
                  <a:pt x="16244" y="484"/>
                </a:lnTo>
                <a:lnTo>
                  <a:pt x="15617" y="428"/>
                </a:lnTo>
                <a:lnTo>
                  <a:pt x="15046" y="353"/>
                </a:lnTo>
                <a:lnTo>
                  <a:pt x="14508" y="279"/>
                </a:lnTo>
                <a:lnTo>
                  <a:pt x="14026" y="167"/>
                </a:lnTo>
                <a:lnTo>
                  <a:pt x="13623" y="93"/>
                </a:lnTo>
                <a:lnTo>
                  <a:pt x="13320" y="18"/>
                </a:lnTo>
                <a:lnTo>
                  <a:pt x="13107" y="18"/>
                </a:lnTo>
                <a:lnTo>
                  <a:pt x="12973" y="18"/>
                </a:lnTo>
                <a:lnTo>
                  <a:pt x="12850" y="130"/>
                </a:lnTo>
                <a:lnTo>
                  <a:pt x="12715" y="279"/>
                </a:lnTo>
                <a:lnTo>
                  <a:pt x="12614" y="446"/>
                </a:lnTo>
                <a:lnTo>
                  <a:pt x="12502" y="670"/>
                </a:lnTo>
                <a:lnTo>
                  <a:pt x="12413" y="912"/>
                </a:lnTo>
                <a:lnTo>
                  <a:pt x="12357" y="1210"/>
                </a:lnTo>
                <a:lnTo>
                  <a:pt x="12312" y="1526"/>
                </a:lnTo>
                <a:lnTo>
                  <a:pt x="12267" y="1843"/>
                </a:lnTo>
                <a:lnTo>
                  <a:pt x="12245" y="2215"/>
                </a:lnTo>
                <a:lnTo>
                  <a:pt x="12267" y="2532"/>
                </a:lnTo>
                <a:lnTo>
                  <a:pt x="12312" y="2886"/>
                </a:lnTo>
                <a:lnTo>
                  <a:pt x="12379" y="3240"/>
                </a:lnTo>
                <a:lnTo>
                  <a:pt x="12458" y="3556"/>
                </a:lnTo>
                <a:lnTo>
                  <a:pt x="12570" y="3891"/>
                </a:lnTo>
                <a:lnTo>
                  <a:pt x="12738" y="4171"/>
                </a:lnTo>
                <a:lnTo>
                  <a:pt x="12917" y="4487"/>
                </a:lnTo>
                <a:lnTo>
                  <a:pt x="13040" y="4860"/>
                </a:lnTo>
                <a:lnTo>
                  <a:pt x="13152" y="5251"/>
                </a:lnTo>
                <a:lnTo>
                  <a:pt x="13208" y="5604"/>
                </a:lnTo>
                <a:lnTo>
                  <a:pt x="13253" y="5995"/>
                </a:lnTo>
                <a:lnTo>
                  <a:pt x="13231" y="6386"/>
                </a:lnTo>
                <a:lnTo>
                  <a:pt x="13208" y="6740"/>
                </a:lnTo>
                <a:lnTo>
                  <a:pt x="13130" y="7094"/>
                </a:lnTo>
                <a:lnTo>
                  <a:pt x="13040" y="7429"/>
                </a:lnTo>
                <a:lnTo>
                  <a:pt x="12895" y="7746"/>
                </a:lnTo>
                <a:lnTo>
                  <a:pt x="12715" y="8025"/>
                </a:lnTo>
                <a:lnTo>
                  <a:pt x="12525" y="8286"/>
                </a:lnTo>
                <a:lnTo>
                  <a:pt x="12312" y="8491"/>
                </a:lnTo>
                <a:lnTo>
                  <a:pt x="12054" y="8677"/>
                </a:lnTo>
                <a:lnTo>
                  <a:pt x="11752" y="8788"/>
                </a:lnTo>
                <a:lnTo>
                  <a:pt x="11449" y="8826"/>
                </a:lnTo>
                <a:lnTo>
                  <a:pt x="11281" y="8826"/>
                </a:lnTo>
                <a:lnTo>
                  <a:pt x="11124" y="8826"/>
                </a:lnTo>
                <a:lnTo>
                  <a:pt x="11001" y="8788"/>
                </a:lnTo>
                <a:lnTo>
                  <a:pt x="10844" y="8714"/>
                </a:lnTo>
                <a:lnTo>
                  <a:pt x="10721" y="8640"/>
                </a:lnTo>
                <a:lnTo>
                  <a:pt x="10609" y="8565"/>
                </a:lnTo>
                <a:lnTo>
                  <a:pt x="10486" y="8453"/>
                </a:lnTo>
                <a:lnTo>
                  <a:pt x="10374" y="8323"/>
                </a:lnTo>
                <a:lnTo>
                  <a:pt x="10183" y="8062"/>
                </a:lnTo>
                <a:lnTo>
                  <a:pt x="10038" y="7746"/>
                </a:lnTo>
                <a:lnTo>
                  <a:pt x="9903" y="7392"/>
                </a:lnTo>
                <a:lnTo>
                  <a:pt x="9791" y="7001"/>
                </a:lnTo>
                <a:lnTo>
                  <a:pt x="9735" y="6610"/>
                </a:lnTo>
                <a:lnTo>
                  <a:pt x="9690" y="6219"/>
                </a:lnTo>
                <a:lnTo>
                  <a:pt x="9668" y="5772"/>
                </a:lnTo>
                <a:lnTo>
                  <a:pt x="9690" y="5381"/>
                </a:lnTo>
                <a:lnTo>
                  <a:pt x="9758" y="4990"/>
                </a:lnTo>
                <a:lnTo>
                  <a:pt x="9836" y="4636"/>
                </a:lnTo>
                <a:lnTo>
                  <a:pt x="9948" y="4320"/>
                </a:lnTo>
                <a:lnTo>
                  <a:pt x="10071" y="4022"/>
                </a:lnTo>
                <a:lnTo>
                  <a:pt x="10206" y="3817"/>
                </a:lnTo>
                <a:lnTo>
                  <a:pt x="10318" y="3593"/>
                </a:lnTo>
                <a:lnTo>
                  <a:pt x="10396" y="3351"/>
                </a:lnTo>
                <a:lnTo>
                  <a:pt x="10463" y="3109"/>
                </a:lnTo>
                <a:lnTo>
                  <a:pt x="10508" y="2848"/>
                </a:lnTo>
                <a:lnTo>
                  <a:pt x="10531" y="2606"/>
                </a:lnTo>
                <a:lnTo>
                  <a:pt x="10508" y="2346"/>
                </a:lnTo>
                <a:lnTo>
                  <a:pt x="10463" y="2141"/>
                </a:lnTo>
                <a:lnTo>
                  <a:pt x="10396" y="1880"/>
                </a:lnTo>
                <a:lnTo>
                  <a:pt x="10295" y="1638"/>
                </a:lnTo>
                <a:lnTo>
                  <a:pt x="10161" y="1415"/>
                </a:lnTo>
                <a:lnTo>
                  <a:pt x="9970" y="1210"/>
                </a:lnTo>
                <a:lnTo>
                  <a:pt x="9758" y="986"/>
                </a:lnTo>
                <a:lnTo>
                  <a:pt x="9500" y="819"/>
                </a:lnTo>
                <a:lnTo>
                  <a:pt x="9197" y="670"/>
                </a:lnTo>
                <a:lnTo>
                  <a:pt x="8850" y="521"/>
                </a:lnTo>
                <a:lnTo>
                  <a:pt x="8480" y="446"/>
                </a:lnTo>
                <a:lnTo>
                  <a:pt x="8010" y="428"/>
                </a:lnTo>
                <a:lnTo>
                  <a:pt x="7427" y="428"/>
                </a:lnTo>
                <a:lnTo>
                  <a:pt x="6834" y="446"/>
                </a:lnTo>
                <a:lnTo>
                  <a:pt x="6206" y="521"/>
                </a:lnTo>
                <a:lnTo>
                  <a:pt x="5624" y="633"/>
                </a:lnTo>
                <a:lnTo>
                  <a:pt x="5131" y="744"/>
                </a:lnTo>
                <a:lnTo>
                  <a:pt x="4750" y="856"/>
                </a:lnTo>
                <a:lnTo>
                  <a:pt x="4873" y="1564"/>
                </a:lnTo>
                <a:lnTo>
                  <a:pt x="5052" y="2495"/>
                </a:lnTo>
                <a:lnTo>
                  <a:pt x="5198" y="3556"/>
                </a:lnTo>
                <a:lnTo>
                  <a:pt x="5321" y="4673"/>
                </a:lnTo>
                <a:lnTo>
                  <a:pt x="5366" y="5213"/>
                </a:lnTo>
                <a:lnTo>
                  <a:pt x="5411" y="5753"/>
                </a:lnTo>
                <a:lnTo>
                  <a:pt x="5433" y="6275"/>
                </a:lnTo>
                <a:lnTo>
                  <a:pt x="5433" y="6740"/>
                </a:lnTo>
                <a:lnTo>
                  <a:pt x="5388" y="7168"/>
                </a:lnTo>
                <a:lnTo>
                  <a:pt x="5343" y="7541"/>
                </a:lnTo>
                <a:lnTo>
                  <a:pt x="5310" y="7708"/>
                </a:lnTo>
                <a:lnTo>
                  <a:pt x="5265" y="7857"/>
                </a:lnTo>
                <a:lnTo>
                  <a:pt x="5220" y="7969"/>
                </a:lnTo>
                <a:lnTo>
                  <a:pt x="5153" y="8062"/>
                </a:lnTo>
                <a:lnTo>
                  <a:pt x="5030" y="8248"/>
                </a:lnTo>
                <a:lnTo>
                  <a:pt x="4873" y="8397"/>
                </a:lnTo>
                <a:lnTo>
                  <a:pt x="4750" y="8528"/>
                </a:lnTo>
                <a:lnTo>
                  <a:pt x="4593" y="8640"/>
                </a:lnTo>
                <a:lnTo>
                  <a:pt x="4447" y="8714"/>
                </a:lnTo>
                <a:lnTo>
                  <a:pt x="4290" y="8751"/>
                </a:lnTo>
                <a:lnTo>
                  <a:pt x="4122" y="8788"/>
                </a:lnTo>
                <a:lnTo>
                  <a:pt x="3977" y="8788"/>
                </a:lnTo>
                <a:lnTo>
                  <a:pt x="3820" y="8751"/>
                </a:lnTo>
                <a:lnTo>
                  <a:pt x="3697" y="8714"/>
                </a:lnTo>
                <a:lnTo>
                  <a:pt x="3540" y="8677"/>
                </a:lnTo>
                <a:lnTo>
                  <a:pt x="3417" y="8602"/>
                </a:lnTo>
                <a:lnTo>
                  <a:pt x="3282" y="8491"/>
                </a:lnTo>
                <a:lnTo>
                  <a:pt x="3159" y="8360"/>
                </a:lnTo>
                <a:lnTo>
                  <a:pt x="3047" y="8248"/>
                </a:lnTo>
                <a:lnTo>
                  <a:pt x="2957" y="8062"/>
                </a:lnTo>
                <a:lnTo>
                  <a:pt x="2812" y="7857"/>
                </a:lnTo>
                <a:lnTo>
                  <a:pt x="2643" y="7671"/>
                </a:lnTo>
                <a:lnTo>
                  <a:pt x="2442" y="7541"/>
                </a:lnTo>
                <a:lnTo>
                  <a:pt x="2207" y="7466"/>
                </a:lnTo>
                <a:lnTo>
                  <a:pt x="1994" y="7429"/>
                </a:lnTo>
                <a:lnTo>
                  <a:pt x="1736" y="7429"/>
                </a:lnTo>
                <a:lnTo>
                  <a:pt x="1501" y="7466"/>
                </a:lnTo>
                <a:lnTo>
                  <a:pt x="1265" y="7559"/>
                </a:lnTo>
                <a:lnTo>
                  <a:pt x="1030" y="7708"/>
                </a:lnTo>
                <a:lnTo>
                  <a:pt x="817" y="7932"/>
                </a:lnTo>
                <a:lnTo>
                  <a:pt x="593" y="8211"/>
                </a:lnTo>
                <a:lnTo>
                  <a:pt x="425" y="8528"/>
                </a:lnTo>
                <a:lnTo>
                  <a:pt x="358" y="8714"/>
                </a:lnTo>
                <a:lnTo>
                  <a:pt x="280" y="8919"/>
                </a:lnTo>
                <a:lnTo>
                  <a:pt x="235" y="9142"/>
                </a:lnTo>
                <a:lnTo>
                  <a:pt x="168" y="9347"/>
                </a:lnTo>
                <a:lnTo>
                  <a:pt x="123" y="9608"/>
                </a:lnTo>
                <a:lnTo>
                  <a:pt x="100" y="9887"/>
                </a:lnTo>
                <a:lnTo>
                  <a:pt x="78" y="10185"/>
                </a:lnTo>
                <a:lnTo>
                  <a:pt x="78" y="10464"/>
                </a:lnTo>
                <a:lnTo>
                  <a:pt x="78" y="10706"/>
                </a:lnTo>
                <a:lnTo>
                  <a:pt x="100" y="10967"/>
                </a:lnTo>
                <a:lnTo>
                  <a:pt x="123" y="11172"/>
                </a:lnTo>
                <a:lnTo>
                  <a:pt x="168" y="11395"/>
                </a:lnTo>
                <a:lnTo>
                  <a:pt x="212" y="11600"/>
                </a:lnTo>
                <a:lnTo>
                  <a:pt x="280" y="11786"/>
                </a:lnTo>
                <a:lnTo>
                  <a:pt x="336" y="11973"/>
                </a:lnTo>
                <a:lnTo>
                  <a:pt x="425" y="12140"/>
                </a:lnTo>
                <a:lnTo>
                  <a:pt x="582" y="12419"/>
                </a:lnTo>
                <a:lnTo>
                  <a:pt x="773" y="12680"/>
                </a:lnTo>
                <a:lnTo>
                  <a:pt x="985" y="12866"/>
                </a:lnTo>
                <a:lnTo>
                  <a:pt x="1198" y="12997"/>
                </a:lnTo>
                <a:lnTo>
                  <a:pt x="1434" y="13108"/>
                </a:lnTo>
                <a:lnTo>
                  <a:pt x="1646" y="13183"/>
                </a:lnTo>
                <a:lnTo>
                  <a:pt x="1893" y="13183"/>
                </a:lnTo>
                <a:lnTo>
                  <a:pt x="2106" y="13146"/>
                </a:lnTo>
                <a:lnTo>
                  <a:pt x="2296" y="13071"/>
                </a:lnTo>
                <a:lnTo>
                  <a:pt x="2464" y="12960"/>
                </a:lnTo>
                <a:lnTo>
                  <a:pt x="2621" y="12792"/>
                </a:lnTo>
                <a:lnTo>
                  <a:pt x="2722" y="12606"/>
                </a:lnTo>
                <a:lnTo>
                  <a:pt x="2834" y="12419"/>
                </a:lnTo>
                <a:lnTo>
                  <a:pt x="2957" y="12289"/>
                </a:lnTo>
                <a:lnTo>
                  <a:pt x="3114" y="12177"/>
                </a:lnTo>
                <a:lnTo>
                  <a:pt x="3260" y="12103"/>
                </a:lnTo>
                <a:lnTo>
                  <a:pt x="3439" y="12103"/>
                </a:lnTo>
                <a:lnTo>
                  <a:pt x="3607" y="12103"/>
                </a:lnTo>
                <a:lnTo>
                  <a:pt x="3753" y="12177"/>
                </a:lnTo>
                <a:lnTo>
                  <a:pt x="3932" y="12252"/>
                </a:lnTo>
                <a:lnTo>
                  <a:pt x="4100" y="12364"/>
                </a:lnTo>
                <a:lnTo>
                  <a:pt x="4257" y="12494"/>
                </a:lnTo>
                <a:lnTo>
                  <a:pt x="4380" y="12643"/>
                </a:lnTo>
                <a:lnTo>
                  <a:pt x="4514" y="12829"/>
                </a:lnTo>
                <a:lnTo>
                  <a:pt x="4593" y="13034"/>
                </a:lnTo>
                <a:lnTo>
                  <a:pt x="4682" y="13257"/>
                </a:lnTo>
                <a:lnTo>
                  <a:pt x="4727" y="13462"/>
                </a:lnTo>
                <a:lnTo>
                  <a:pt x="4750" y="13686"/>
                </a:lnTo>
                <a:lnTo>
                  <a:pt x="4727" y="14282"/>
                </a:lnTo>
                <a:lnTo>
                  <a:pt x="4682" y="15045"/>
                </a:lnTo>
                <a:lnTo>
                  <a:pt x="4638" y="15976"/>
                </a:lnTo>
                <a:lnTo>
                  <a:pt x="4615" y="16926"/>
                </a:lnTo>
                <a:lnTo>
                  <a:pt x="4593" y="17968"/>
                </a:lnTo>
                <a:lnTo>
                  <a:pt x="4593" y="19011"/>
                </a:lnTo>
                <a:lnTo>
                  <a:pt x="4615" y="19514"/>
                </a:lnTo>
                <a:lnTo>
                  <a:pt x="4638" y="19980"/>
                </a:lnTo>
                <a:lnTo>
                  <a:pt x="4682" y="20426"/>
                </a:lnTo>
                <a:lnTo>
                  <a:pt x="4750" y="20836"/>
                </a:lnTo>
                <a:lnTo>
                  <a:pt x="4873" y="20929"/>
                </a:lnTo>
                <a:lnTo>
                  <a:pt x="5063" y="21004"/>
                </a:lnTo>
                <a:lnTo>
                  <a:pt x="5287" y="21078"/>
                </a:lnTo>
                <a:lnTo>
                  <a:pt x="5500" y="21115"/>
                </a:lnTo>
                <a:lnTo>
                  <a:pt x="6060" y="21115"/>
                </a:lnTo>
                <a:lnTo>
                  <a:pt x="6654" y="21078"/>
                </a:lnTo>
                <a:lnTo>
                  <a:pt x="7326" y="21004"/>
                </a:lnTo>
                <a:lnTo>
                  <a:pt x="8010" y="20929"/>
                </a:lnTo>
                <a:lnTo>
                  <a:pt x="8704" y="20855"/>
                </a:lnTo>
                <a:lnTo>
                  <a:pt x="9365" y="2083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r>
              <a:rPr lang="en-AU" sz="2400">
                <a:latin typeface="Times New Roman" pitchFamily="-111" charset="0"/>
              </a:rPr>
              <a:t>H/W</a:t>
            </a:r>
            <a:endParaRPr lang="en-US" sz="2400">
              <a:latin typeface="Times New Roman" pitchFamily="-111" charset="0"/>
            </a:endParaRPr>
          </a:p>
        </p:txBody>
      </p:sp>
      <p:sp>
        <p:nvSpPr>
          <p:cNvPr id="7174" name="Puzzle3"/>
          <p:cNvSpPr>
            <a:spLocks noChangeAspect="1" noEditPoints="1" noChangeArrowheads="1"/>
          </p:cNvSpPr>
          <p:nvPr/>
        </p:nvSpPr>
        <p:spPr bwMode="blackWhite">
          <a:xfrm>
            <a:off x="6294438" y="5081588"/>
            <a:ext cx="963612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 anchorCtr="1">
            <a:prstTxWarp prst="textNoShape">
              <a:avLst/>
            </a:prstTxWarp>
            <a:flatTx/>
          </a:bodyPr>
          <a:lstStyle/>
          <a:p>
            <a:r>
              <a:rPr lang="en-AU" sz="2400">
                <a:latin typeface="Times New Roman" pitchFamily="-111" charset="0"/>
              </a:rPr>
              <a:t>OS</a:t>
            </a:r>
            <a:endParaRPr lang="en-US" sz="2400">
              <a:latin typeface="Times New Roman" pitchFamily="-111" charset="0"/>
            </a:endParaRPr>
          </a:p>
        </p:txBody>
      </p:sp>
      <p:sp>
        <p:nvSpPr>
          <p:cNvPr id="7175" name="Puzzle4"/>
          <p:cNvSpPr>
            <a:spLocks noChangeAspect="1" noEditPoints="1" noChangeArrowheads="1"/>
          </p:cNvSpPr>
          <p:nvPr/>
        </p:nvSpPr>
        <p:spPr bwMode="blackWhite">
          <a:xfrm>
            <a:off x="5438775" y="4297363"/>
            <a:ext cx="904875" cy="1574800"/>
          </a:xfrm>
          <a:custGeom>
            <a:avLst/>
            <a:gdLst>
              <a:gd name="T0" fmla="*/ 1548 w 21600"/>
              <a:gd name="T1" fmla="*/ 5444 h 21600"/>
              <a:gd name="T2" fmla="*/ 20203 w 21600"/>
              <a:gd name="T3" fmla="*/ 9103 h 21600"/>
            </a:gdLst>
            <a:ahLst/>
            <a:cxnLst/>
            <a:rect l="T0" t="T1" r="T2" b="T3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SIP</a:t>
            </a:r>
          </a:p>
        </p:txBody>
      </p:sp>
      <p:sp>
        <p:nvSpPr>
          <p:cNvPr id="7176" name="Puzzle5"/>
          <p:cNvSpPr>
            <a:spLocks noChangeAspect="1" noEditPoints="1" noChangeArrowheads="1"/>
          </p:cNvSpPr>
          <p:nvPr/>
        </p:nvSpPr>
        <p:spPr bwMode="blackWhite">
          <a:xfrm>
            <a:off x="4267200" y="4332288"/>
            <a:ext cx="1524000" cy="1206500"/>
          </a:xfrm>
          <a:custGeom>
            <a:avLst/>
            <a:gdLst>
              <a:gd name="T0" fmla="*/ 4880 w 21600"/>
              <a:gd name="T1" fmla="*/ 6714 h 21600"/>
              <a:gd name="T2" fmla="*/ 16494 w 21600"/>
              <a:gd name="T3" fmla="*/ 13712 h 21600"/>
            </a:gdLst>
            <a:ahLst/>
            <a:cxnLst/>
            <a:rect l="T0" t="T1" r="T2" b="T3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H.323</a:t>
            </a:r>
          </a:p>
        </p:txBody>
      </p:sp>
      <p:sp>
        <p:nvSpPr>
          <p:cNvPr id="7177" name="Puzzle3"/>
          <p:cNvSpPr>
            <a:spLocks noChangeAspect="1" noEditPoints="1" noChangeArrowheads="1"/>
          </p:cNvSpPr>
          <p:nvPr/>
        </p:nvSpPr>
        <p:spPr bwMode="blackWhite">
          <a:xfrm>
            <a:off x="4541838" y="5086350"/>
            <a:ext cx="963612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anchor="ctr" anchorCtr="1"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RTP</a:t>
            </a:r>
          </a:p>
        </p:txBody>
      </p:sp>
      <p:sp>
        <p:nvSpPr>
          <p:cNvPr id="7178" name="Puzzle2"/>
          <p:cNvSpPr>
            <a:spLocks noChangeAspect="1" noEditPoints="1" noChangeArrowheads="1"/>
          </p:cNvSpPr>
          <p:nvPr/>
        </p:nvSpPr>
        <p:spPr bwMode="blackWhite">
          <a:xfrm>
            <a:off x="5126038" y="3741738"/>
            <a:ext cx="1524000" cy="947737"/>
          </a:xfrm>
          <a:custGeom>
            <a:avLst/>
            <a:gdLst>
              <a:gd name="T0" fmla="*/ 6542 w 21600"/>
              <a:gd name="T1" fmla="*/ 9180 h 21600"/>
              <a:gd name="T2" fmla="*/ 15685 w 21600"/>
              <a:gd name="T3" fmla="*/ 12569 h 21600"/>
            </a:gdLst>
            <a:ahLst/>
            <a:cxnLst/>
            <a:rect l="T0" t="T1" r="T2" b="T3"/>
            <a:pathLst>
              <a:path w="21600" h="21600">
                <a:moveTo>
                  <a:pt x="9365" y="20836"/>
                </a:moveTo>
                <a:lnTo>
                  <a:pt x="9534" y="20836"/>
                </a:lnTo>
                <a:lnTo>
                  <a:pt x="9690" y="20762"/>
                </a:lnTo>
                <a:lnTo>
                  <a:pt x="9814" y="20687"/>
                </a:lnTo>
                <a:lnTo>
                  <a:pt x="9926" y="20575"/>
                </a:lnTo>
                <a:lnTo>
                  <a:pt x="10015" y="20426"/>
                </a:lnTo>
                <a:lnTo>
                  <a:pt x="10071" y="20296"/>
                </a:lnTo>
                <a:lnTo>
                  <a:pt x="10116" y="20110"/>
                </a:lnTo>
                <a:lnTo>
                  <a:pt x="10139" y="19905"/>
                </a:lnTo>
                <a:lnTo>
                  <a:pt x="10139" y="19682"/>
                </a:lnTo>
                <a:lnTo>
                  <a:pt x="10116" y="19440"/>
                </a:lnTo>
                <a:lnTo>
                  <a:pt x="10071" y="19142"/>
                </a:lnTo>
                <a:lnTo>
                  <a:pt x="10015" y="18900"/>
                </a:lnTo>
                <a:lnTo>
                  <a:pt x="9903" y="18620"/>
                </a:lnTo>
                <a:lnTo>
                  <a:pt x="9791" y="18285"/>
                </a:lnTo>
                <a:lnTo>
                  <a:pt x="9646" y="17968"/>
                </a:lnTo>
                <a:lnTo>
                  <a:pt x="9478" y="17652"/>
                </a:lnTo>
                <a:lnTo>
                  <a:pt x="9388" y="17466"/>
                </a:lnTo>
                <a:lnTo>
                  <a:pt x="9321" y="17298"/>
                </a:lnTo>
                <a:lnTo>
                  <a:pt x="9265" y="17112"/>
                </a:lnTo>
                <a:lnTo>
                  <a:pt x="9197" y="16926"/>
                </a:lnTo>
                <a:lnTo>
                  <a:pt x="9130" y="16535"/>
                </a:lnTo>
                <a:lnTo>
                  <a:pt x="9108" y="16144"/>
                </a:lnTo>
                <a:lnTo>
                  <a:pt x="9108" y="15753"/>
                </a:lnTo>
                <a:lnTo>
                  <a:pt x="9175" y="15362"/>
                </a:lnTo>
                <a:lnTo>
                  <a:pt x="9242" y="14971"/>
                </a:lnTo>
                <a:lnTo>
                  <a:pt x="9365" y="14580"/>
                </a:lnTo>
                <a:lnTo>
                  <a:pt x="9500" y="14244"/>
                </a:lnTo>
                <a:lnTo>
                  <a:pt x="9668" y="13891"/>
                </a:lnTo>
                <a:lnTo>
                  <a:pt x="9858" y="13611"/>
                </a:lnTo>
                <a:lnTo>
                  <a:pt x="10071" y="13351"/>
                </a:lnTo>
                <a:lnTo>
                  <a:pt x="10295" y="13146"/>
                </a:lnTo>
                <a:lnTo>
                  <a:pt x="10553" y="12997"/>
                </a:lnTo>
                <a:lnTo>
                  <a:pt x="10811" y="12885"/>
                </a:lnTo>
                <a:lnTo>
                  <a:pt x="11068" y="12866"/>
                </a:lnTo>
                <a:lnTo>
                  <a:pt x="11348" y="12885"/>
                </a:lnTo>
                <a:lnTo>
                  <a:pt x="11606" y="12997"/>
                </a:lnTo>
                <a:lnTo>
                  <a:pt x="11841" y="13183"/>
                </a:lnTo>
                <a:lnTo>
                  <a:pt x="12054" y="13388"/>
                </a:lnTo>
                <a:lnTo>
                  <a:pt x="12245" y="13648"/>
                </a:lnTo>
                <a:lnTo>
                  <a:pt x="12413" y="13928"/>
                </a:lnTo>
                <a:lnTo>
                  <a:pt x="12547" y="14244"/>
                </a:lnTo>
                <a:lnTo>
                  <a:pt x="12682" y="14617"/>
                </a:lnTo>
                <a:lnTo>
                  <a:pt x="12760" y="15008"/>
                </a:lnTo>
                <a:lnTo>
                  <a:pt x="12827" y="15399"/>
                </a:lnTo>
                <a:lnTo>
                  <a:pt x="12850" y="15753"/>
                </a:lnTo>
                <a:lnTo>
                  <a:pt x="12850" y="16144"/>
                </a:lnTo>
                <a:lnTo>
                  <a:pt x="12805" y="16535"/>
                </a:lnTo>
                <a:lnTo>
                  <a:pt x="12738" y="16888"/>
                </a:lnTo>
                <a:lnTo>
                  <a:pt x="12659" y="17224"/>
                </a:lnTo>
                <a:lnTo>
                  <a:pt x="12502" y="17503"/>
                </a:lnTo>
                <a:lnTo>
                  <a:pt x="12222" y="18043"/>
                </a:lnTo>
                <a:lnTo>
                  <a:pt x="11965" y="18546"/>
                </a:lnTo>
                <a:lnTo>
                  <a:pt x="11864" y="18751"/>
                </a:lnTo>
                <a:lnTo>
                  <a:pt x="11774" y="18974"/>
                </a:lnTo>
                <a:lnTo>
                  <a:pt x="11707" y="19179"/>
                </a:lnTo>
                <a:lnTo>
                  <a:pt x="11662" y="19365"/>
                </a:lnTo>
                <a:lnTo>
                  <a:pt x="11629" y="19570"/>
                </a:lnTo>
                <a:lnTo>
                  <a:pt x="11629" y="19756"/>
                </a:lnTo>
                <a:lnTo>
                  <a:pt x="11629" y="19942"/>
                </a:lnTo>
                <a:lnTo>
                  <a:pt x="11640" y="20110"/>
                </a:lnTo>
                <a:lnTo>
                  <a:pt x="11707" y="20296"/>
                </a:lnTo>
                <a:lnTo>
                  <a:pt x="11797" y="20464"/>
                </a:lnTo>
                <a:lnTo>
                  <a:pt x="11886" y="20650"/>
                </a:lnTo>
                <a:lnTo>
                  <a:pt x="12032" y="20836"/>
                </a:lnTo>
                <a:lnTo>
                  <a:pt x="12200" y="21004"/>
                </a:lnTo>
                <a:lnTo>
                  <a:pt x="12413" y="21190"/>
                </a:lnTo>
                <a:lnTo>
                  <a:pt x="12659" y="21320"/>
                </a:lnTo>
                <a:lnTo>
                  <a:pt x="12951" y="21432"/>
                </a:lnTo>
                <a:lnTo>
                  <a:pt x="13275" y="21544"/>
                </a:lnTo>
                <a:lnTo>
                  <a:pt x="13600" y="21655"/>
                </a:lnTo>
                <a:lnTo>
                  <a:pt x="13970" y="21693"/>
                </a:lnTo>
                <a:lnTo>
                  <a:pt x="14329" y="21730"/>
                </a:lnTo>
                <a:lnTo>
                  <a:pt x="14698" y="21730"/>
                </a:lnTo>
                <a:lnTo>
                  <a:pt x="15057" y="21730"/>
                </a:lnTo>
                <a:lnTo>
                  <a:pt x="15426" y="21655"/>
                </a:lnTo>
                <a:lnTo>
                  <a:pt x="15774" y="21581"/>
                </a:lnTo>
                <a:lnTo>
                  <a:pt x="16110" y="21432"/>
                </a:lnTo>
                <a:lnTo>
                  <a:pt x="16435" y="21302"/>
                </a:lnTo>
                <a:lnTo>
                  <a:pt x="16715" y="21078"/>
                </a:lnTo>
                <a:lnTo>
                  <a:pt x="16950" y="20836"/>
                </a:lnTo>
                <a:lnTo>
                  <a:pt x="17017" y="20650"/>
                </a:lnTo>
                <a:lnTo>
                  <a:pt x="17062" y="20426"/>
                </a:lnTo>
                <a:lnTo>
                  <a:pt x="17107" y="20222"/>
                </a:lnTo>
                <a:lnTo>
                  <a:pt x="17129" y="19980"/>
                </a:lnTo>
                <a:lnTo>
                  <a:pt x="17141" y="19477"/>
                </a:lnTo>
                <a:lnTo>
                  <a:pt x="17141" y="18974"/>
                </a:lnTo>
                <a:lnTo>
                  <a:pt x="17129" y="18397"/>
                </a:lnTo>
                <a:lnTo>
                  <a:pt x="17085" y="17820"/>
                </a:lnTo>
                <a:lnTo>
                  <a:pt x="17040" y="17261"/>
                </a:lnTo>
                <a:lnTo>
                  <a:pt x="16973" y="16646"/>
                </a:lnTo>
                <a:lnTo>
                  <a:pt x="16827" y="15511"/>
                </a:lnTo>
                <a:lnTo>
                  <a:pt x="16715" y="14393"/>
                </a:lnTo>
                <a:lnTo>
                  <a:pt x="16692" y="13928"/>
                </a:lnTo>
                <a:lnTo>
                  <a:pt x="16670" y="13462"/>
                </a:lnTo>
                <a:lnTo>
                  <a:pt x="16692" y="13071"/>
                </a:lnTo>
                <a:lnTo>
                  <a:pt x="16760" y="12755"/>
                </a:lnTo>
                <a:lnTo>
                  <a:pt x="16827" y="12419"/>
                </a:lnTo>
                <a:lnTo>
                  <a:pt x="16928" y="12140"/>
                </a:lnTo>
                <a:lnTo>
                  <a:pt x="17062" y="11898"/>
                </a:lnTo>
                <a:lnTo>
                  <a:pt x="17185" y="11675"/>
                </a:lnTo>
                <a:lnTo>
                  <a:pt x="17342" y="11470"/>
                </a:lnTo>
                <a:lnTo>
                  <a:pt x="17488" y="11284"/>
                </a:lnTo>
                <a:lnTo>
                  <a:pt x="17667" y="11135"/>
                </a:lnTo>
                <a:lnTo>
                  <a:pt x="17835" y="11042"/>
                </a:lnTo>
                <a:lnTo>
                  <a:pt x="18003" y="10930"/>
                </a:lnTo>
                <a:lnTo>
                  <a:pt x="18182" y="10893"/>
                </a:lnTo>
                <a:lnTo>
                  <a:pt x="18351" y="10893"/>
                </a:lnTo>
                <a:lnTo>
                  <a:pt x="18519" y="10967"/>
                </a:lnTo>
                <a:lnTo>
                  <a:pt x="18675" y="11042"/>
                </a:lnTo>
                <a:lnTo>
                  <a:pt x="18821" y="11172"/>
                </a:lnTo>
                <a:lnTo>
                  <a:pt x="18978" y="11358"/>
                </a:lnTo>
                <a:lnTo>
                  <a:pt x="19101" y="11600"/>
                </a:lnTo>
                <a:lnTo>
                  <a:pt x="19236" y="11861"/>
                </a:lnTo>
                <a:lnTo>
                  <a:pt x="19404" y="12028"/>
                </a:lnTo>
                <a:lnTo>
                  <a:pt x="19572" y="12177"/>
                </a:lnTo>
                <a:lnTo>
                  <a:pt x="19785" y="12289"/>
                </a:lnTo>
                <a:lnTo>
                  <a:pt x="19986" y="12289"/>
                </a:lnTo>
                <a:lnTo>
                  <a:pt x="20199" y="12289"/>
                </a:lnTo>
                <a:lnTo>
                  <a:pt x="20412" y="12215"/>
                </a:lnTo>
                <a:lnTo>
                  <a:pt x="20602" y="12103"/>
                </a:lnTo>
                <a:lnTo>
                  <a:pt x="20804" y="11973"/>
                </a:lnTo>
                <a:lnTo>
                  <a:pt x="20995" y="11786"/>
                </a:lnTo>
                <a:lnTo>
                  <a:pt x="21163" y="11563"/>
                </a:lnTo>
                <a:lnTo>
                  <a:pt x="21319" y="11321"/>
                </a:lnTo>
                <a:lnTo>
                  <a:pt x="21420" y="11079"/>
                </a:lnTo>
                <a:lnTo>
                  <a:pt x="21532" y="10744"/>
                </a:lnTo>
                <a:lnTo>
                  <a:pt x="21577" y="10427"/>
                </a:lnTo>
                <a:lnTo>
                  <a:pt x="21600" y="10111"/>
                </a:lnTo>
                <a:lnTo>
                  <a:pt x="21577" y="9608"/>
                </a:lnTo>
                <a:lnTo>
                  <a:pt x="21532" y="9142"/>
                </a:lnTo>
                <a:lnTo>
                  <a:pt x="21420" y="8751"/>
                </a:lnTo>
                <a:lnTo>
                  <a:pt x="21319" y="8397"/>
                </a:lnTo>
                <a:lnTo>
                  <a:pt x="21163" y="8062"/>
                </a:lnTo>
                <a:lnTo>
                  <a:pt x="20995" y="7820"/>
                </a:lnTo>
                <a:lnTo>
                  <a:pt x="20804" y="7597"/>
                </a:lnTo>
                <a:lnTo>
                  <a:pt x="20602" y="7429"/>
                </a:lnTo>
                <a:lnTo>
                  <a:pt x="20412" y="7317"/>
                </a:lnTo>
                <a:lnTo>
                  <a:pt x="20199" y="7206"/>
                </a:lnTo>
                <a:lnTo>
                  <a:pt x="19986" y="7168"/>
                </a:lnTo>
                <a:lnTo>
                  <a:pt x="19785" y="7206"/>
                </a:lnTo>
                <a:lnTo>
                  <a:pt x="19572" y="7243"/>
                </a:lnTo>
                <a:lnTo>
                  <a:pt x="19404" y="7355"/>
                </a:lnTo>
                <a:lnTo>
                  <a:pt x="19236" y="7504"/>
                </a:lnTo>
                <a:lnTo>
                  <a:pt x="19101" y="7708"/>
                </a:lnTo>
                <a:lnTo>
                  <a:pt x="18978" y="7895"/>
                </a:lnTo>
                <a:lnTo>
                  <a:pt x="18799" y="8025"/>
                </a:lnTo>
                <a:lnTo>
                  <a:pt x="18631" y="8174"/>
                </a:lnTo>
                <a:lnTo>
                  <a:pt x="18440" y="8248"/>
                </a:lnTo>
                <a:lnTo>
                  <a:pt x="18239" y="8286"/>
                </a:lnTo>
                <a:lnTo>
                  <a:pt x="18048" y="8323"/>
                </a:lnTo>
                <a:lnTo>
                  <a:pt x="17858" y="8323"/>
                </a:lnTo>
                <a:lnTo>
                  <a:pt x="17667" y="8248"/>
                </a:lnTo>
                <a:lnTo>
                  <a:pt x="17465" y="8174"/>
                </a:lnTo>
                <a:lnTo>
                  <a:pt x="17275" y="8062"/>
                </a:lnTo>
                <a:lnTo>
                  <a:pt x="17107" y="7969"/>
                </a:lnTo>
                <a:lnTo>
                  <a:pt x="16950" y="7783"/>
                </a:lnTo>
                <a:lnTo>
                  <a:pt x="16827" y="7597"/>
                </a:lnTo>
                <a:lnTo>
                  <a:pt x="16715" y="7429"/>
                </a:lnTo>
                <a:lnTo>
                  <a:pt x="16648" y="7168"/>
                </a:lnTo>
                <a:lnTo>
                  <a:pt x="16614" y="6926"/>
                </a:lnTo>
                <a:lnTo>
                  <a:pt x="16592" y="6498"/>
                </a:lnTo>
                <a:lnTo>
                  <a:pt x="16592" y="5772"/>
                </a:lnTo>
                <a:lnTo>
                  <a:pt x="16625" y="4915"/>
                </a:lnTo>
                <a:lnTo>
                  <a:pt x="16670" y="3928"/>
                </a:lnTo>
                <a:lnTo>
                  <a:pt x="16737" y="2960"/>
                </a:lnTo>
                <a:lnTo>
                  <a:pt x="16804" y="1992"/>
                </a:lnTo>
                <a:lnTo>
                  <a:pt x="16883" y="1173"/>
                </a:lnTo>
                <a:lnTo>
                  <a:pt x="16950" y="521"/>
                </a:lnTo>
                <a:lnTo>
                  <a:pt x="16928" y="521"/>
                </a:lnTo>
                <a:lnTo>
                  <a:pt x="16905" y="521"/>
                </a:lnTo>
                <a:lnTo>
                  <a:pt x="16244" y="484"/>
                </a:lnTo>
                <a:lnTo>
                  <a:pt x="15617" y="428"/>
                </a:lnTo>
                <a:lnTo>
                  <a:pt x="15046" y="353"/>
                </a:lnTo>
                <a:lnTo>
                  <a:pt x="14508" y="279"/>
                </a:lnTo>
                <a:lnTo>
                  <a:pt x="14026" y="167"/>
                </a:lnTo>
                <a:lnTo>
                  <a:pt x="13623" y="93"/>
                </a:lnTo>
                <a:lnTo>
                  <a:pt x="13320" y="18"/>
                </a:lnTo>
                <a:lnTo>
                  <a:pt x="13107" y="18"/>
                </a:lnTo>
                <a:lnTo>
                  <a:pt x="12973" y="18"/>
                </a:lnTo>
                <a:lnTo>
                  <a:pt x="12850" y="130"/>
                </a:lnTo>
                <a:lnTo>
                  <a:pt x="12715" y="279"/>
                </a:lnTo>
                <a:lnTo>
                  <a:pt x="12614" y="446"/>
                </a:lnTo>
                <a:lnTo>
                  <a:pt x="12502" y="670"/>
                </a:lnTo>
                <a:lnTo>
                  <a:pt x="12413" y="912"/>
                </a:lnTo>
                <a:lnTo>
                  <a:pt x="12357" y="1210"/>
                </a:lnTo>
                <a:lnTo>
                  <a:pt x="12312" y="1526"/>
                </a:lnTo>
                <a:lnTo>
                  <a:pt x="12267" y="1843"/>
                </a:lnTo>
                <a:lnTo>
                  <a:pt x="12245" y="2215"/>
                </a:lnTo>
                <a:lnTo>
                  <a:pt x="12267" y="2532"/>
                </a:lnTo>
                <a:lnTo>
                  <a:pt x="12312" y="2886"/>
                </a:lnTo>
                <a:lnTo>
                  <a:pt x="12379" y="3240"/>
                </a:lnTo>
                <a:lnTo>
                  <a:pt x="12458" y="3556"/>
                </a:lnTo>
                <a:lnTo>
                  <a:pt x="12570" y="3891"/>
                </a:lnTo>
                <a:lnTo>
                  <a:pt x="12738" y="4171"/>
                </a:lnTo>
                <a:lnTo>
                  <a:pt x="12917" y="4487"/>
                </a:lnTo>
                <a:lnTo>
                  <a:pt x="13040" y="4860"/>
                </a:lnTo>
                <a:lnTo>
                  <a:pt x="13152" y="5251"/>
                </a:lnTo>
                <a:lnTo>
                  <a:pt x="13208" y="5604"/>
                </a:lnTo>
                <a:lnTo>
                  <a:pt x="13253" y="5995"/>
                </a:lnTo>
                <a:lnTo>
                  <a:pt x="13231" y="6386"/>
                </a:lnTo>
                <a:lnTo>
                  <a:pt x="13208" y="6740"/>
                </a:lnTo>
                <a:lnTo>
                  <a:pt x="13130" y="7094"/>
                </a:lnTo>
                <a:lnTo>
                  <a:pt x="13040" y="7429"/>
                </a:lnTo>
                <a:lnTo>
                  <a:pt x="12895" y="7746"/>
                </a:lnTo>
                <a:lnTo>
                  <a:pt x="12715" y="8025"/>
                </a:lnTo>
                <a:lnTo>
                  <a:pt x="12525" y="8286"/>
                </a:lnTo>
                <a:lnTo>
                  <a:pt x="12312" y="8491"/>
                </a:lnTo>
                <a:lnTo>
                  <a:pt x="12054" y="8677"/>
                </a:lnTo>
                <a:lnTo>
                  <a:pt x="11752" y="8788"/>
                </a:lnTo>
                <a:lnTo>
                  <a:pt x="11449" y="8826"/>
                </a:lnTo>
                <a:lnTo>
                  <a:pt x="11281" y="8826"/>
                </a:lnTo>
                <a:lnTo>
                  <a:pt x="11124" y="8826"/>
                </a:lnTo>
                <a:lnTo>
                  <a:pt x="11001" y="8788"/>
                </a:lnTo>
                <a:lnTo>
                  <a:pt x="10844" y="8714"/>
                </a:lnTo>
                <a:lnTo>
                  <a:pt x="10721" y="8640"/>
                </a:lnTo>
                <a:lnTo>
                  <a:pt x="10609" y="8565"/>
                </a:lnTo>
                <a:lnTo>
                  <a:pt x="10486" y="8453"/>
                </a:lnTo>
                <a:lnTo>
                  <a:pt x="10374" y="8323"/>
                </a:lnTo>
                <a:lnTo>
                  <a:pt x="10183" y="8062"/>
                </a:lnTo>
                <a:lnTo>
                  <a:pt x="10038" y="7746"/>
                </a:lnTo>
                <a:lnTo>
                  <a:pt x="9903" y="7392"/>
                </a:lnTo>
                <a:lnTo>
                  <a:pt x="9791" y="7001"/>
                </a:lnTo>
                <a:lnTo>
                  <a:pt x="9735" y="6610"/>
                </a:lnTo>
                <a:lnTo>
                  <a:pt x="9690" y="6219"/>
                </a:lnTo>
                <a:lnTo>
                  <a:pt x="9668" y="5772"/>
                </a:lnTo>
                <a:lnTo>
                  <a:pt x="9690" y="5381"/>
                </a:lnTo>
                <a:lnTo>
                  <a:pt x="9758" y="4990"/>
                </a:lnTo>
                <a:lnTo>
                  <a:pt x="9836" y="4636"/>
                </a:lnTo>
                <a:lnTo>
                  <a:pt x="9948" y="4320"/>
                </a:lnTo>
                <a:lnTo>
                  <a:pt x="10071" y="4022"/>
                </a:lnTo>
                <a:lnTo>
                  <a:pt x="10206" y="3817"/>
                </a:lnTo>
                <a:lnTo>
                  <a:pt x="10318" y="3593"/>
                </a:lnTo>
                <a:lnTo>
                  <a:pt x="10396" y="3351"/>
                </a:lnTo>
                <a:lnTo>
                  <a:pt x="10463" y="3109"/>
                </a:lnTo>
                <a:lnTo>
                  <a:pt x="10508" y="2848"/>
                </a:lnTo>
                <a:lnTo>
                  <a:pt x="10531" y="2606"/>
                </a:lnTo>
                <a:lnTo>
                  <a:pt x="10508" y="2346"/>
                </a:lnTo>
                <a:lnTo>
                  <a:pt x="10463" y="2141"/>
                </a:lnTo>
                <a:lnTo>
                  <a:pt x="10396" y="1880"/>
                </a:lnTo>
                <a:lnTo>
                  <a:pt x="10295" y="1638"/>
                </a:lnTo>
                <a:lnTo>
                  <a:pt x="10161" y="1415"/>
                </a:lnTo>
                <a:lnTo>
                  <a:pt x="9970" y="1210"/>
                </a:lnTo>
                <a:lnTo>
                  <a:pt x="9758" y="986"/>
                </a:lnTo>
                <a:lnTo>
                  <a:pt x="9500" y="819"/>
                </a:lnTo>
                <a:lnTo>
                  <a:pt x="9197" y="670"/>
                </a:lnTo>
                <a:lnTo>
                  <a:pt x="8850" y="521"/>
                </a:lnTo>
                <a:lnTo>
                  <a:pt x="8480" y="446"/>
                </a:lnTo>
                <a:lnTo>
                  <a:pt x="8010" y="428"/>
                </a:lnTo>
                <a:lnTo>
                  <a:pt x="7427" y="428"/>
                </a:lnTo>
                <a:lnTo>
                  <a:pt x="6834" y="446"/>
                </a:lnTo>
                <a:lnTo>
                  <a:pt x="6206" y="521"/>
                </a:lnTo>
                <a:lnTo>
                  <a:pt x="5624" y="633"/>
                </a:lnTo>
                <a:lnTo>
                  <a:pt x="5131" y="744"/>
                </a:lnTo>
                <a:lnTo>
                  <a:pt x="4750" y="856"/>
                </a:lnTo>
                <a:lnTo>
                  <a:pt x="4873" y="1564"/>
                </a:lnTo>
                <a:lnTo>
                  <a:pt x="5052" y="2495"/>
                </a:lnTo>
                <a:lnTo>
                  <a:pt x="5198" y="3556"/>
                </a:lnTo>
                <a:lnTo>
                  <a:pt x="5321" y="4673"/>
                </a:lnTo>
                <a:lnTo>
                  <a:pt x="5366" y="5213"/>
                </a:lnTo>
                <a:lnTo>
                  <a:pt x="5411" y="5753"/>
                </a:lnTo>
                <a:lnTo>
                  <a:pt x="5433" y="6275"/>
                </a:lnTo>
                <a:lnTo>
                  <a:pt x="5433" y="6740"/>
                </a:lnTo>
                <a:lnTo>
                  <a:pt x="5388" y="7168"/>
                </a:lnTo>
                <a:lnTo>
                  <a:pt x="5343" y="7541"/>
                </a:lnTo>
                <a:lnTo>
                  <a:pt x="5310" y="7708"/>
                </a:lnTo>
                <a:lnTo>
                  <a:pt x="5265" y="7857"/>
                </a:lnTo>
                <a:lnTo>
                  <a:pt x="5220" y="7969"/>
                </a:lnTo>
                <a:lnTo>
                  <a:pt x="5153" y="8062"/>
                </a:lnTo>
                <a:lnTo>
                  <a:pt x="5030" y="8248"/>
                </a:lnTo>
                <a:lnTo>
                  <a:pt x="4873" y="8397"/>
                </a:lnTo>
                <a:lnTo>
                  <a:pt x="4750" y="8528"/>
                </a:lnTo>
                <a:lnTo>
                  <a:pt x="4593" y="8640"/>
                </a:lnTo>
                <a:lnTo>
                  <a:pt x="4447" y="8714"/>
                </a:lnTo>
                <a:lnTo>
                  <a:pt x="4290" y="8751"/>
                </a:lnTo>
                <a:lnTo>
                  <a:pt x="4122" y="8788"/>
                </a:lnTo>
                <a:lnTo>
                  <a:pt x="3977" y="8788"/>
                </a:lnTo>
                <a:lnTo>
                  <a:pt x="3820" y="8751"/>
                </a:lnTo>
                <a:lnTo>
                  <a:pt x="3697" y="8714"/>
                </a:lnTo>
                <a:lnTo>
                  <a:pt x="3540" y="8677"/>
                </a:lnTo>
                <a:lnTo>
                  <a:pt x="3417" y="8602"/>
                </a:lnTo>
                <a:lnTo>
                  <a:pt x="3282" y="8491"/>
                </a:lnTo>
                <a:lnTo>
                  <a:pt x="3159" y="8360"/>
                </a:lnTo>
                <a:lnTo>
                  <a:pt x="3047" y="8248"/>
                </a:lnTo>
                <a:lnTo>
                  <a:pt x="2957" y="8062"/>
                </a:lnTo>
                <a:lnTo>
                  <a:pt x="2812" y="7857"/>
                </a:lnTo>
                <a:lnTo>
                  <a:pt x="2643" y="7671"/>
                </a:lnTo>
                <a:lnTo>
                  <a:pt x="2442" y="7541"/>
                </a:lnTo>
                <a:lnTo>
                  <a:pt x="2207" y="7466"/>
                </a:lnTo>
                <a:lnTo>
                  <a:pt x="1994" y="7429"/>
                </a:lnTo>
                <a:lnTo>
                  <a:pt x="1736" y="7429"/>
                </a:lnTo>
                <a:lnTo>
                  <a:pt x="1501" y="7466"/>
                </a:lnTo>
                <a:lnTo>
                  <a:pt x="1265" y="7559"/>
                </a:lnTo>
                <a:lnTo>
                  <a:pt x="1030" y="7708"/>
                </a:lnTo>
                <a:lnTo>
                  <a:pt x="817" y="7932"/>
                </a:lnTo>
                <a:lnTo>
                  <a:pt x="593" y="8211"/>
                </a:lnTo>
                <a:lnTo>
                  <a:pt x="425" y="8528"/>
                </a:lnTo>
                <a:lnTo>
                  <a:pt x="358" y="8714"/>
                </a:lnTo>
                <a:lnTo>
                  <a:pt x="280" y="8919"/>
                </a:lnTo>
                <a:lnTo>
                  <a:pt x="235" y="9142"/>
                </a:lnTo>
                <a:lnTo>
                  <a:pt x="168" y="9347"/>
                </a:lnTo>
                <a:lnTo>
                  <a:pt x="123" y="9608"/>
                </a:lnTo>
                <a:lnTo>
                  <a:pt x="100" y="9887"/>
                </a:lnTo>
                <a:lnTo>
                  <a:pt x="78" y="10185"/>
                </a:lnTo>
                <a:lnTo>
                  <a:pt x="78" y="10464"/>
                </a:lnTo>
                <a:lnTo>
                  <a:pt x="78" y="10706"/>
                </a:lnTo>
                <a:lnTo>
                  <a:pt x="100" y="10967"/>
                </a:lnTo>
                <a:lnTo>
                  <a:pt x="123" y="11172"/>
                </a:lnTo>
                <a:lnTo>
                  <a:pt x="168" y="11395"/>
                </a:lnTo>
                <a:lnTo>
                  <a:pt x="212" y="11600"/>
                </a:lnTo>
                <a:lnTo>
                  <a:pt x="280" y="11786"/>
                </a:lnTo>
                <a:lnTo>
                  <a:pt x="336" y="11973"/>
                </a:lnTo>
                <a:lnTo>
                  <a:pt x="425" y="12140"/>
                </a:lnTo>
                <a:lnTo>
                  <a:pt x="582" y="12419"/>
                </a:lnTo>
                <a:lnTo>
                  <a:pt x="773" y="12680"/>
                </a:lnTo>
                <a:lnTo>
                  <a:pt x="985" y="12866"/>
                </a:lnTo>
                <a:lnTo>
                  <a:pt x="1198" y="12997"/>
                </a:lnTo>
                <a:lnTo>
                  <a:pt x="1434" y="13108"/>
                </a:lnTo>
                <a:lnTo>
                  <a:pt x="1646" y="13183"/>
                </a:lnTo>
                <a:lnTo>
                  <a:pt x="1893" y="13183"/>
                </a:lnTo>
                <a:lnTo>
                  <a:pt x="2106" y="13146"/>
                </a:lnTo>
                <a:lnTo>
                  <a:pt x="2296" y="13071"/>
                </a:lnTo>
                <a:lnTo>
                  <a:pt x="2464" y="12960"/>
                </a:lnTo>
                <a:lnTo>
                  <a:pt x="2621" y="12792"/>
                </a:lnTo>
                <a:lnTo>
                  <a:pt x="2722" y="12606"/>
                </a:lnTo>
                <a:lnTo>
                  <a:pt x="2834" y="12419"/>
                </a:lnTo>
                <a:lnTo>
                  <a:pt x="2957" y="12289"/>
                </a:lnTo>
                <a:lnTo>
                  <a:pt x="3114" y="12177"/>
                </a:lnTo>
                <a:lnTo>
                  <a:pt x="3260" y="12103"/>
                </a:lnTo>
                <a:lnTo>
                  <a:pt x="3439" y="12103"/>
                </a:lnTo>
                <a:lnTo>
                  <a:pt x="3607" y="12103"/>
                </a:lnTo>
                <a:lnTo>
                  <a:pt x="3753" y="12177"/>
                </a:lnTo>
                <a:lnTo>
                  <a:pt x="3932" y="12252"/>
                </a:lnTo>
                <a:lnTo>
                  <a:pt x="4100" y="12364"/>
                </a:lnTo>
                <a:lnTo>
                  <a:pt x="4257" y="12494"/>
                </a:lnTo>
                <a:lnTo>
                  <a:pt x="4380" y="12643"/>
                </a:lnTo>
                <a:lnTo>
                  <a:pt x="4514" y="12829"/>
                </a:lnTo>
                <a:lnTo>
                  <a:pt x="4593" y="13034"/>
                </a:lnTo>
                <a:lnTo>
                  <a:pt x="4682" y="13257"/>
                </a:lnTo>
                <a:lnTo>
                  <a:pt x="4727" y="13462"/>
                </a:lnTo>
                <a:lnTo>
                  <a:pt x="4750" y="13686"/>
                </a:lnTo>
                <a:lnTo>
                  <a:pt x="4727" y="14282"/>
                </a:lnTo>
                <a:lnTo>
                  <a:pt x="4682" y="15045"/>
                </a:lnTo>
                <a:lnTo>
                  <a:pt x="4638" y="15976"/>
                </a:lnTo>
                <a:lnTo>
                  <a:pt x="4615" y="16926"/>
                </a:lnTo>
                <a:lnTo>
                  <a:pt x="4593" y="17968"/>
                </a:lnTo>
                <a:lnTo>
                  <a:pt x="4593" y="19011"/>
                </a:lnTo>
                <a:lnTo>
                  <a:pt x="4615" y="19514"/>
                </a:lnTo>
                <a:lnTo>
                  <a:pt x="4638" y="19980"/>
                </a:lnTo>
                <a:lnTo>
                  <a:pt x="4682" y="20426"/>
                </a:lnTo>
                <a:lnTo>
                  <a:pt x="4750" y="20836"/>
                </a:lnTo>
                <a:lnTo>
                  <a:pt x="4873" y="20929"/>
                </a:lnTo>
                <a:lnTo>
                  <a:pt x="5063" y="21004"/>
                </a:lnTo>
                <a:lnTo>
                  <a:pt x="5287" y="21078"/>
                </a:lnTo>
                <a:lnTo>
                  <a:pt x="5500" y="21115"/>
                </a:lnTo>
                <a:lnTo>
                  <a:pt x="6060" y="21115"/>
                </a:lnTo>
                <a:lnTo>
                  <a:pt x="6654" y="21078"/>
                </a:lnTo>
                <a:lnTo>
                  <a:pt x="7326" y="21004"/>
                </a:lnTo>
                <a:lnTo>
                  <a:pt x="8010" y="20929"/>
                </a:lnTo>
                <a:lnTo>
                  <a:pt x="8704" y="20855"/>
                </a:lnTo>
                <a:lnTo>
                  <a:pt x="9365" y="20836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 anchorCtr="1"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Codec</a:t>
            </a:r>
          </a:p>
        </p:txBody>
      </p:sp>
      <p:sp>
        <p:nvSpPr>
          <p:cNvPr id="7179" name="Puzzle3"/>
          <p:cNvSpPr>
            <a:spLocks noChangeAspect="1" noEditPoints="1" noChangeArrowheads="1"/>
          </p:cNvSpPr>
          <p:nvPr/>
        </p:nvSpPr>
        <p:spPr bwMode="blackWhite">
          <a:xfrm>
            <a:off x="6296025" y="3352800"/>
            <a:ext cx="963613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1"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User</a:t>
            </a:r>
          </a:p>
        </p:txBody>
      </p:sp>
      <p:sp>
        <p:nvSpPr>
          <p:cNvPr id="7180" name="Puzzle3"/>
          <p:cNvSpPr>
            <a:spLocks noChangeAspect="1" noEditPoints="1" noChangeArrowheads="1"/>
          </p:cNvSpPr>
          <p:nvPr/>
        </p:nvSpPr>
        <p:spPr bwMode="blackWhite">
          <a:xfrm>
            <a:off x="4543425" y="3357563"/>
            <a:ext cx="963613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 anchorCtr="1">
            <a:prstTxWarp prst="textNoShape">
              <a:avLst/>
            </a:prstTxWarp>
            <a:flatTx/>
          </a:bodyPr>
          <a:lstStyle/>
          <a:p>
            <a:r>
              <a:rPr lang="en-US" sz="2400">
                <a:latin typeface="Times New Roman" pitchFamily="-111" charset="0"/>
              </a:rPr>
              <a:t>API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“C” API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Four functions</a:t>
            </a:r>
          </a:p>
          <a:p>
            <a:pPr lvl="1"/>
            <a:r>
              <a:rPr lang="en-AU"/>
              <a:t>Initialise</a:t>
            </a:r>
          </a:p>
          <a:p>
            <a:pPr lvl="1"/>
            <a:r>
              <a:rPr lang="en-AU"/>
              <a:t>Shutdown</a:t>
            </a:r>
          </a:p>
          <a:p>
            <a:pPr lvl="1"/>
            <a:r>
              <a:rPr lang="en-AU"/>
              <a:t>SendMessage</a:t>
            </a:r>
          </a:p>
          <a:p>
            <a:pPr lvl="1"/>
            <a:r>
              <a:rPr lang="en-AU"/>
              <a:t>GetMessage</a:t>
            </a:r>
          </a:p>
          <a:p>
            <a:r>
              <a:rPr lang="en-AU"/>
              <a:t>Simplified model</a:t>
            </a:r>
          </a:p>
          <a:p>
            <a:r>
              <a:rPr lang="en-AU"/>
              <a:t>Limited customisation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Sub-systems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PTLib</a:t>
            </a:r>
          </a:p>
          <a:p>
            <a:r>
              <a:rPr lang="en-AU"/>
              <a:t>Protocol handlers</a:t>
            </a:r>
          </a:p>
          <a:p>
            <a:r>
              <a:rPr lang="en-AU"/>
              <a:t>Transport handlers</a:t>
            </a:r>
          </a:p>
          <a:p>
            <a:r>
              <a:rPr lang="en-AU"/>
              <a:t>Media handlers</a:t>
            </a:r>
          </a:p>
          <a:p>
            <a:r>
              <a:rPr lang="en-AU"/>
              <a:t>Addressing/Routing</a:t>
            </a:r>
          </a:p>
          <a:p>
            <a:r>
              <a:rPr lang="en-AU"/>
              <a:t>Media Format management</a:t>
            </a:r>
          </a:p>
          <a:p>
            <a:r>
              <a:rPr lang="en-AU"/>
              <a:t>Codec management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PTLib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Operating System abstraction</a:t>
            </a:r>
          </a:p>
          <a:p>
            <a:pPr lvl="1">
              <a:lnSpc>
                <a:spcPct val="90000"/>
              </a:lnSpc>
            </a:pPr>
            <a:r>
              <a:rPr lang="en-AU"/>
              <a:t>Files/Directories</a:t>
            </a:r>
          </a:p>
          <a:p>
            <a:pPr lvl="1">
              <a:lnSpc>
                <a:spcPct val="90000"/>
              </a:lnSpc>
            </a:pPr>
            <a:r>
              <a:rPr lang="en-AU"/>
              <a:t>Threads/Synchronisation</a:t>
            </a:r>
          </a:p>
          <a:p>
            <a:pPr lvl="1">
              <a:lnSpc>
                <a:spcPct val="90000"/>
              </a:lnSpc>
            </a:pPr>
            <a:r>
              <a:rPr lang="en-AU"/>
              <a:t>Audio</a:t>
            </a:r>
          </a:p>
          <a:p>
            <a:pPr lvl="1">
              <a:lnSpc>
                <a:spcPct val="90000"/>
              </a:lnSpc>
            </a:pPr>
            <a:r>
              <a:rPr lang="en-AU"/>
              <a:t>Video</a:t>
            </a:r>
          </a:p>
          <a:p>
            <a:pPr lvl="1">
              <a:lnSpc>
                <a:spcPct val="90000"/>
              </a:lnSpc>
            </a:pPr>
            <a:r>
              <a:rPr lang="en-AU"/>
              <a:t>Configuration files</a:t>
            </a:r>
          </a:p>
          <a:p>
            <a:pPr lvl="1">
              <a:lnSpc>
                <a:spcPct val="90000"/>
              </a:lnSpc>
            </a:pPr>
            <a:r>
              <a:rPr lang="en-AU"/>
              <a:t>Daemons/Services</a:t>
            </a:r>
          </a:p>
          <a:p>
            <a:pPr lvl="1">
              <a:lnSpc>
                <a:spcPct val="90000"/>
              </a:lnSpc>
            </a:pPr>
            <a:r>
              <a:rPr lang="en-AU"/>
              <a:t>etc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PTLib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Operating System abstraction</a:t>
            </a:r>
          </a:p>
          <a:p>
            <a:pPr>
              <a:lnSpc>
                <a:spcPct val="90000"/>
              </a:lnSpc>
            </a:pPr>
            <a:r>
              <a:rPr lang="en-AU"/>
              <a:t>Pool of basic code</a:t>
            </a:r>
          </a:p>
          <a:p>
            <a:pPr lvl="1">
              <a:lnSpc>
                <a:spcPct val="90000"/>
              </a:lnSpc>
            </a:pPr>
            <a:r>
              <a:rPr lang="en-AU"/>
              <a:t>Containers (lists, arrays, strings)</a:t>
            </a:r>
          </a:p>
          <a:p>
            <a:pPr lvl="1">
              <a:lnSpc>
                <a:spcPct val="90000"/>
              </a:lnSpc>
            </a:pPr>
            <a:r>
              <a:rPr lang="en-AU"/>
              <a:t>Safe containers</a:t>
            </a:r>
          </a:p>
          <a:p>
            <a:pPr lvl="1">
              <a:lnSpc>
                <a:spcPct val="90000"/>
              </a:lnSpc>
            </a:pPr>
            <a:r>
              <a:rPr lang="en-AU"/>
              <a:t>I/O Channels</a:t>
            </a:r>
          </a:p>
          <a:p>
            <a:pPr lvl="1">
              <a:lnSpc>
                <a:spcPct val="90000"/>
              </a:lnSpc>
            </a:pPr>
            <a:r>
              <a:rPr lang="en-AU"/>
              <a:t>Trace logging</a:t>
            </a:r>
          </a:p>
          <a:p>
            <a:pPr lvl="1">
              <a:lnSpc>
                <a:spcPct val="90000"/>
              </a:lnSpc>
            </a:pPr>
            <a:r>
              <a:rPr lang="en-AU"/>
              <a:t>Memory leak checking</a:t>
            </a:r>
          </a:p>
          <a:p>
            <a:pPr lvl="1">
              <a:lnSpc>
                <a:spcPct val="90000"/>
              </a:lnSpc>
            </a:pPr>
            <a:r>
              <a:rPr lang="en-AU"/>
              <a:t>etc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PTLib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Operating System abstraction</a:t>
            </a:r>
          </a:p>
          <a:p>
            <a:r>
              <a:rPr lang="en-AU"/>
              <a:t>Pool of basic code</a:t>
            </a:r>
          </a:p>
          <a:p>
            <a:r>
              <a:rPr lang="en-AU"/>
              <a:t>Components</a:t>
            </a:r>
          </a:p>
          <a:p>
            <a:pPr lvl="1"/>
            <a:r>
              <a:rPr lang="en-AU"/>
              <a:t>HTTP Client/Server</a:t>
            </a:r>
          </a:p>
          <a:p>
            <a:pPr lvl="1"/>
            <a:r>
              <a:rPr lang="en-AU"/>
              <a:t>XMLRPC/SOAP</a:t>
            </a:r>
          </a:p>
          <a:p>
            <a:pPr lvl="1"/>
            <a:r>
              <a:rPr lang="en-AU"/>
              <a:t>VXML</a:t>
            </a:r>
          </a:p>
          <a:p>
            <a:pPr lvl="1"/>
            <a:r>
              <a:rPr lang="en-AU"/>
              <a:t>etc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PTLib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sz="2800"/>
              <a:t>Operating System abstraction</a:t>
            </a:r>
          </a:p>
          <a:p>
            <a:pPr>
              <a:lnSpc>
                <a:spcPct val="90000"/>
              </a:lnSpc>
            </a:pPr>
            <a:r>
              <a:rPr lang="en-AU" sz="2800"/>
              <a:t>Pool of basic code</a:t>
            </a:r>
          </a:p>
          <a:p>
            <a:pPr>
              <a:lnSpc>
                <a:spcPct val="90000"/>
              </a:lnSpc>
            </a:pPr>
            <a:r>
              <a:rPr lang="en-AU" sz="2800"/>
              <a:t>Components</a:t>
            </a:r>
          </a:p>
          <a:p>
            <a:pPr>
              <a:lnSpc>
                <a:spcPct val="90000"/>
              </a:lnSpc>
            </a:pPr>
            <a:r>
              <a:rPr lang="en-AU" sz="2800"/>
              <a:t>C++ wrappers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Expat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OpenSSL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ODBC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SDL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etc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Protocol Handlers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H.323</a:t>
            </a:r>
          </a:p>
          <a:p>
            <a:r>
              <a:rPr lang="en-AU"/>
              <a:t>SIP</a:t>
            </a:r>
          </a:p>
          <a:p>
            <a:r>
              <a:rPr lang="en-AU"/>
              <a:t>IAX2</a:t>
            </a:r>
          </a:p>
          <a:p>
            <a:r>
              <a:rPr lang="en-AU"/>
              <a:t>Line Interface Device (PSTN)</a:t>
            </a:r>
          </a:p>
          <a:p>
            <a:r>
              <a:rPr lang="en-AU"/>
              <a:t>IVR/VXML</a:t>
            </a:r>
          </a:p>
          <a:p>
            <a:r>
              <a:rPr lang="en-AU"/>
              <a:t>PC Sound Card/USB</a:t>
            </a:r>
          </a:p>
          <a:p>
            <a:r>
              <a:rPr lang="en-AU"/>
              <a:t>Local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Transport Handlers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UDP</a:t>
            </a:r>
          </a:p>
          <a:p>
            <a:r>
              <a:rPr lang="en-AU"/>
              <a:t>TCP</a:t>
            </a:r>
          </a:p>
          <a:p>
            <a:r>
              <a:rPr lang="en-AU"/>
              <a:t>TLS</a:t>
            </a:r>
          </a:p>
          <a:p>
            <a:r>
              <a:rPr lang="en-AU"/>
              <a:t>IPv6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Media Handlers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Stream based</a:t>
            </a:r>
          </a:p>
          <a:p>
            <a:pPr lvl="1"/>
            <a:r>
              <a:rPr lang="en-AU"/>
              <a:t>Source in format A</a:t>
            </a:r>
          </a:p>
          <a:p>
            <a:pPr lvl="1"/>
            <a:r>
              <a:rPr lang="en-AU"/>
              <a:t>Sink in format B</a:t>
            </a:r>
          </a:p>
          <a:p>
            <a:r>
              <a:rPr lang="en-AU"/>
              <a:t>With or without transcoding</a:t>
            </a:r>
          </a:p>
          <a:p>
            <a:r>
              <a:rPr lang="en-AU"/>
              <a:t>With or without threads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Many colours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Multi-platform</a:t>
            </a:r>
          </a:p>
          <a:p>
            <a:r>
              <a:rPr lang="en-AU"/>
              <a:t>Multi-protocol</a:t>
            </a:r>
          </a:p>
          <a:p>
            <a:r>
              <a:rPr lang="en-AU"/>
              <a:t>Multi-media</a:t>
            </a:r>
          </a:p>
          <a:p>
            <a:r>
              <a:rPr lang="en-AU"/>
              <a:t>Multi-threaded</a:t>
            </a:r>
          </a:p>
          <a:p>
            <a:r>
              <a:rPr lang="en-AU"/>
              <a:t>Multi-purpose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Media Formats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Normalisation</a:t>
            </a:r>
          </a:p>
          <a:p>
            <a:r>
              <a:rPr lang="en-AU"/>
              <a:t>Unique name - “G.729”</a:t>
            </a:r>
          </a:p>
          <a:p>
            <a:r>
              <a:rPr lang="en-AU"/>
              <a:t>Started with fixed number of options</a:t>
            </a:r>
          </a:p>
          <a:p>
            <a:pPr lvl="1"/>
            <a:r>
              <a:rPr lang="en-AU"/>
              <a:t>Frame time</a:t>
            </a:r>
          </a:p>
          <a:p>
            <a:pPr lvl="1"/>
            <a:r>
              <a:rPr lang="en-AU"/>
              <a:t>Bit rate</a:t>
            </a:r>
          </a:p>
          <a:p>
            <a:pPr lvl="1"/>
            <a:r>
              <a:rPr lang="en-AU"/>
              <a:t>etc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Media Formats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Normalisation</a:t>
            </a:r>
          </a:p>
          <a:p>
            <a:r>
              <a:rPr lang="en-AU"/>
              <a:t>Unique name - “G.729”</a:t>
            </a:r>
          </a:p>
          <a:p>
            <a:r>
              <a:rPr lang="en-AU"/>
              <a:t>Started with fixed number of options</a:t>
            </a:r>
          </a:p>
          <a:p>
            <a:pPr lvl="1"/>
            <a:r>
              <a:rPr lang="en-AU"/>
              <a:t>Frame time</a:t>
            </a:r>
          </a:p>
          <a:p>
            <a:pPr lvl="1"/>
            <a:r>
              <a:rPr lang="en-AU"/>
              <a:t>Bit rate</a:t>
            </a:r>
          </a:p>
          <a:p>
            <a:pPr lvl="1"/>
            <a:r>
              <a:rPr lang="en-AU"/>
              <a:t>etc</a:t>
            </a:r>
          </a:p>
          <a:p>
            <a:r>
              <a:rPr lang="en-AU"/>
              <a:t>“G.723.1-6k3”, “G.723.1-5k3”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Media Formats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Normalisation</a:t>
            </a:r>
          </a:p>
          <a:p>
            <a:pPr>
              <a:lnSpc>
                <a:spcPct val="90000"/>
              </a:lnSpc>
            </a:pPr>
            <a:r>
              <a:rPr lang="en-AU"/>
              <a:t>Unique name - “G.729”</a:t>
            </a:r>
          </a:p>
          <a:p>
            <a:pPr>
              <a:lnSpc>
                <a:spcPct val="90000"/>
              </a:lnSpc>
            </a:pPr>
            <a:r>
              <a:rPr lang="en-AU"/>
              <a:t>Started with fixed number of options</a:t>
            </a:r>
          </a:p>
          <a:p>
            <a:pPr lvl="1">
              <a:lnSpc>
                <a:spcPct val="90000"/>
              </a:lnSpc>
            </a:pPr>
            <a:r>
              <a:rPr lang="en-AU"/>
              <a:t>Frame time</a:t>
            </a:r>
          </a:p>
          <a:p>
            <a:pPr lvl="1">
              <a:lnSpc>
                <a:spcPct val="90000"/>
              </a:lnSpc>
            </a:pPr>
            <a:r>
              <a:rPr lang="en-AU"/>
              <a:t>Bit rate</a:t>
            </a:r>
          </a:p>
          <a:p>
            <a:pPr lvl="1">
              <a:lnSpc>
                <a:spcPct val="90000"/>
              </a:lnSpc>
            </a:pPr>
            <a:r>
              <a:rPr lang="en-AU"/>
              <a:t>etc</a:t>
            </a:r>
          </a:p>
          <a:p>
            <a:pPr>
              <a:lnSpc>
                <a:spcPct val="90000"/>
              </a:lnSpc>
            </a:pPr>
            <a:r>
              <a:rPr lang="en-AU"/>
              <a:t>“G.723.1-6k3”, “G.723.1-5k3”</a:t>
            </a:r>
          </a:p>
          <a:p>
            <a:pPr>
              <a:lnSpc>
                <a:spcPct val="90000"/>
              </a:lnSpc>
            </a:pPr>
            <a:r>
              <a:rPr lang="en-AU"/>
              <a:t>Video has explosion of options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Media Formats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List of options</a:t>
            </a:r>
          </a:p>
          <a:p>
            <a:pPr lvl="1"/>
            <a:r>
              <a:rPr lang="en-AU"/>
              <a:t>Custom</a:t>
            </a:r>
          </a:p>
          <a:p>
            <a:pPr lvl="1"/>
            <a:r>
              <a:rPr lang="en-AU"/>
              <a:t>Normalised</a:t>
            </a:r>
          </a:p>
          <a:p>
            <a:r>
              <a:rPr lang="en-AU"/>
              <a:t>Media format negotiation (merging)</a:t>
            </a:r>
          </a:p>
          <a:p>
            <a:r>
              <a:rPr lang="en-AU"/>
              <a:t>Customisation/Normalisation functions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Codec Management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Multi-stage format matching</a:t>
            </a:r>
          </a:p>
          <a:p>
            <a:pPr lvl="1"/>
            <a:r>
              <a:rPr lang="en-AU"/>
              <a:t>No conversion necessary</a:t>
            </a:r>
          </a:p>
          <a:p>
            <a:pPr lvl="1"/>
            <a:r>
              <a:rPr lang="en-AU"/>
              <a:t>Get from A to B direct</a:t>
            </a:r>
          </a:p>
          <a:p>
            <a:pPr lvl="1"/>
            <a:r>
              <a:rPr lang="en-AU"/>
              <a:t>Get from A to B via C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Codec Management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Multi-stage format matching</a:t>
            </a:r>
          </a:p>
          <a:p>
            <a:r>
              <a:rPr lang="en-AU"/>
              <a:t>RTP frame as common format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Codec Management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Multi-stage format matching</a:t>
            </a:r>
          </a:p>
          <a:p>
            <a:r>
              <a:rPr lang="en-AU"/>
              <a:t>RTP frame as common format</a:t>
            </a:r>
          </a:p>
          <a:p>
            <a:r>
              <a:rPr lang="en-AU"/>
              <a:t>OpalTranscoder</a:t>
            </a:r>
          </a:p>
          <a:p>
            <a:pPr lvl="1"/>
            <a:r>
              <a:rPr lang="en-AU"/>
              <a:t>Converts one format to another</a:t>
            </a:r>
          </a:p>
          <a:p>
            <a:pPr lvl="1"/>
            <a:r>
              <a:rPr lang="en-AU"/>
              <a:t>Single frame in</a:t>
            </a:r>
          </a:p>
          <a:p>
            <a:pPr lvl="1"/>
            <a:r>
              <a:rPr lang="en-AU"/>
              <a:t>0, 1 or many frames out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Codec Management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Multi-stage format matching</a:t>
            </a:r>
          </a:p>
          <a:p>
            <a:r>
              <a:rPr lang="en-AU"/>
              <a:t>RTP frame as common format</a:t>
            </a:r>
          </a:p>
          <a:p>
            <a:r>
              <a:rPr lang="en-AU"/>
              <a:t>OpalTranscoder</a:t>
            </a:r>
          </a:p>
          <a:p>
            <a:r>
              <a:rPr lang="en-AU"/>
              <a:t>Directly linked or Plug-ins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Codec Plug-ins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DLL/.so files</a:t>
            </a:r>
          </a:p>
          <a:p>
            <a:r>
              <a:rPr lang="en-AU"/>
              <a:t>Loaded at run time</a:t>
            </a:r>
          </a:p>
          <a:p>
            <a:pPr lvl="1"/>
            <a:r>
              <a:rPr lang="en-AU"/>
              <a:t>Currently on application start</a:t>
            </a:r>
          </a:p>
          <a:p>
            <a:r>
              <a:rPr lang="en-AU"/>
              <a:t>Relatively simple “C” API</a:t>
            </a:r>
          </a:p>
          <a:p>
            <a:pPr lvl="1"/>
            <a:r>
              <a:rPr lang="en-AU"/>
              <a:t>Two functions: GetVersion, GetCodecs</a:t>
            </a:r>
          </a:p>
          <a:p>
            <a:pPr lvl="1"/>
            <a:r>
              <a:rPr lang="en-AU"/>
              <a:t>Tables</a:t>
            </a:r>
          </a:p>
          <a:p>
            <a:pPr lvl="1"/>
            <a:r>
              <a:rPr lang="en-AU"/>
              <a:t>Call back functions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Class Hierarchy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843213" y="3716338"/>
            <a:ext cx="15303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OpalSIPConnection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427538" y="3716338"/>
            <a:ext cx="1570037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07950" y="2708275"/>
            <a:ext cx="13795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OpalSIPEndPoint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5478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437188" y="4797425"/>
            <a:ext cx="172561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08850" y="4797425"/>
            <a:ext cx="170656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588125" y="40767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3779838" y="3284538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 flipV="1">
            <a:off x="4716463" y="3284538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6659563" y="43656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H="1" flipV="1">
            <a:off x="7596188" y="43656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7524750" y="37163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987675" y="4868863"/>
            <a:ext cx="1168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2051050" y="5589588"/>
            <a:ext cx="1489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635375" y="5589588"/>
            <a:ext cx="14732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971550" y="37163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07950" y="44370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1547813" y="44370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 flipV="1">
            <a:off x="900113" y="40052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 flipV="1">
            <a:off x="2843213" y="5157788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H="1" flipV="1">
            <a:off x="1763713" y="40052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 flipH="1" flipV="1">
            <a:off x="3924300" y="5157788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 flipH="1" flipV="1">
            <a:off x="900113" y="2997200"/>
            <a:ext cx="576262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 flipV="1">
            <a:off x="3563938" y="4005263"/>
            <a:ext cx="0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 flipH="1" flipV="1">
            <a:off x="6227763" y="5084763"/>
            <a:ext cx="0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Multi-platform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Windows variants - Win2000 and up</a:t>
            </a:r>
          </a:p>
          <a:p>
            <a:r>
              <a:rPr lang="en-AU"/>
              <a:t>Windows Mobile (aka WinCE)</a:t>
            </a:r>
          </a:p>
          <a:p>
            <a:r>
              <a:rPr lang="en-AU"/>
              <a:t>Linux variants</a:t>
            </a:r>
          </a:p>
          <a:p>
            <a:r>
              <a:rPr lang="en-AU"/>
              <a:t>Embedded (cross compiled) Linux</a:t>
            </a:r>
          </a:p>
          <a:p>
            <a:r>
              <a:rPr lang="en-AU"/>
              <a:t>Mac OS X</a:t>
            </a:r>
          </a:p>
          <a:p>
            <a:r>
              <a:rPr lang="en-AU"/>
              <a:t>Solaris</a:t>
            </a:r>
          </a:p>
          <a:p>
            <a:r>
              <a:rPr lang="en-AU"/>
              <a:t>VxWorks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Listening State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851275" y="1412875"/>
            <a:ext cx="11160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851275" y="2060575"/>
            <a:ext cx="11334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484438" y="3933825"/>
            <a:ext cx="137953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OpalSIPEndPoint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716463" y="3068638"/>
            <a:ext cx="141922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V="1">
            <a:off x="1187450" y="3357563"/>
            <a:ext cx="792163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 flipV="1">
            <a:off x="5003800" y="2349500"/>
            <a:ext cx="3097213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V="1">
            <a:off x="4427538" y="1700213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1763713" y="4868863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900113" y="5589588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339975" y="5589588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 flipV="1">
            <a:off x="1692275" y="5157788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6" name="Line 34"/>
          <p:cNvSpPr>
            <a:spLocks noChangeShapeType="1"/>
          </p:cNvSpPr>
          <p:nvPr/>
        </p:nvSpPr>
        <p:spPr bwMode="auto">
          <a:xfrm flipH="1" flipV="1">
            <a:off x="2555875" y="5157788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 flipH="1" flipV="1">
            <a:off x="2268538" y="3357563"/>
            <a:ext cx="0" cy="1512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468313" y="3933825"/>
            <a:ext cx="14954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OpalH323EndPoint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1619250" y="3068638"/>
            <a:ext cx="1438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3132138" y="3068638"/>
            <a:ext cx="154781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OpalPCSSEndPoint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6156325" y="3068638"/>
            <a:ext cx="1387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OpalIVREndPoint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107950" y="3068638"/>
            <a:ext cx="14636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OpalIAX2EndPoint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39" name="Line 47"/>
          <p:cNvSpPr>
            <a:spLocks noChangeShapeType="1"/>
          </p:cNvSpPr>
          <p:nvPr/>
        </p:nvSpPr>
        <p:spPr bwMode="auto">
          <a:xfrm flipH="1" flipV="1">
            <a:off x="2700338" y="3357563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7596188" y="3068638"/>
            <a:ext cx="149542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OpalLocalEndPoint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 flipH="1" flipV="1">
            <a:off x="4787900" y="2349500"/>
            <a:ext cx="1871663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 flipH="1" flipV="1">
            <a:off x="4572000" y="2349500"/>
            <a:ext cx="720725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3" name="Line 51"/>
          <p:cNvSpPr>
            <a:spLocks noChangeShapeType="1"/>
          </p:cNvSpPr>
          <p:nvPr/>
        </p:nvSpPr>
        <p:spPr bwMode="auto">
          <a:xfrm flipV="1">
            <a:off x="3779838" y="2349500"/>
            <a:ext cx="43180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 flipV="1">
            <a:off x="2339975" y="2349500"/>
            <a:ext cx="1655763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5" name="Line 53"/>
          <p:cNvSpPr>
            <a:spLocks noChangeShapeType="1"/>
          </p:cNvSpPr>
          <p:nvPr/>
        </p:nvSpPr>
        <p:spPr bwMode="auto">
          <a:xfrm flipV="1">
            <a:off x="827088" y="2349500"/>
            <a:ext cx="3024187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4500563" y="42211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3847" name="Line 55"/>
          <p:cNvSpPr>
            <a:spLocks noChangeShapeType="1"/>
          </p:cNvSpPr>
          <p:nvPr/>
        </p:nvSpPr>
        <p:spPr bwMode="auto">
          <a:xfrm flipH="1" flipV="1">
            <a:off x="5435600" y="3357563"/>
            <a:ext cx="0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Call State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348038" y="1916113"/>
            <a:ext cx="7778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851275" y="2636838"/>
            <a:ext cx="1284288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484438" y="4510088"/>
            <a:ext cx="1379537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OpalSIPEndPoint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716463" y="4076700"/>
            <a:ext cx="157003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V="1">
            <a:off x="1187450" y="3933825"/>
            <a:ext cx="792163" cy="576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 flipV="1">
            <a:off x="5003800" y="2925763"/>
            <a:ext cx="309721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 flipV="1">
            <a:off x="3708400" y="2205038"/>
            <a:ext cx="503238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692275" y="5445125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827088" y="6165850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2411413" y="6165850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1692275" y="5734050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 flipV="1">
            <a:off x="2555875" y="5734050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 flipV="1">
            <a:off x="2268538" y="39338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468313" y="4510088"/>
            <a:ext cx="149542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OpalH323EndPoint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1763713" y="3644900"/>
            <a:ext cx="15890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>
              <a:latin typeface="Arial" pitchFamily="-111" charset="0"/>
            </a:endParaRP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3419475" y="3644900"/>
            <a:ext cx="16986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OpalPCSSConnection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5795963" y="3644900"/>
            <a:ext cx="1538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OpalIVRConnection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107950" y="3644900"/>
            <a:ext cx="16144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OpalIAX2Connection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 flipH="1" flipV="1">
            <a:off x="2700338" y="3933825"/>
            <a:ext cx="576262" cy="576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7380288" y="3644900"/>
            <a:ext cx="164623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OpalLocalConnection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 flipH="1" flipV="1">
            <a:off x="4787900" y="2925763"/>
            <a:ext cx="187166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 flipV="1">
            <a:off x="4572000" y="2925763"/>
            <a:ext cx="1008063" cy="1150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 flipV="1">
            <a:off x="3779838" y="2925763"/>
            <a:ext cx="431800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 flipV="1">
            <a:off x="2339975" y="2925763"/>
            <a:ext cx="165576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 flipV="1">
            <a:off x="827088" y="2925763"/>
            <a:ext cx="3024187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4572000" y="5661025"/>
            <a:ext cx="185896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 flipH="1" flipV="1">
            <a:off x="5435600" y="4365625"/>
            <a:ext cx="0" cy="503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5076825" y="4868863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3132138" y="1341438"/>
            <a:ext cx="111601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4716463" y="1916113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 flipV="1">
            <a:off x="3708400" y="162877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 flipV="1">
            <a:off x="4643438" y="2205038"/>
            <a:ext cx="504825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 flipH="1" flipV="1">
            <a:off x="5435600" y="5157788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6516688" y="4581525"/>
            <a:ext cx="147161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OpalVXMLSession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 flipH="1" flipV="1">
            <a:off x="6732588" y="3933825"/>
            <a:ext cx="503237" cy="646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Media Flow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987675" y="1916113"/>
            <a:ext cx="1284288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51275" y="2636838"/>
            <a:ext cx="14208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716463" y="4076700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 flipV="1">
            <a:off x="5003800" y="2925763"/>
            <a:ext cx="309721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3708400" y="2205038"/>
            <a:ext cx="503238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835150" y="5229225"/>
            <a:ext cx="1041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V="1">
            <a:off x="2339975" y="4365625"/>
            <a:ext cx="0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1547813" y="4076700"/>
            <a:ext cx="172561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>
              <a:latin typeface="Arial" pitchFamily="-111" charset="0"/>
            </a:endParaRP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132138" y="3644900"/>
            <a:ext cx="18081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OpalAudioMediaStream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5508625" y="3644900"/>
            <a:ext cx="1674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OpalIVRMediaStream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107950" y="3644900"/>
            <a:ext cx="17510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OpalIAX2MediaStream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7235825" y="3644900"/>
            <a:ext cx="178276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OpalLocalMediaStream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 flipH="1" flipV="1">
            <a:off x="4787900" y="2925763"/>
            <a:ext cx="187166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 flipH="1" flipV="1">
            <a:off x="4572000" y="2925763"/>
            <a:ext cx="1008063" cy="1150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V="1">
            <a:off x="3779838" y="2925763"/>
            <a:ext cx="431800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 flipV="1">
            <a:off x="2339975" y="2925763"/>
            <a:ext cx="1655763" cy="1150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 flipV="1">
            <a:off x="827088" y="2925763"/>
            <a:ext cx="3024187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4572000" y="5661025"/>
            <a:ext cx="185896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 flipH="1" flipV="1">
            <a:off x="5435600" y="4365625"/>
            <a:ext cx="0" cy="503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5076825" y="4868863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4716463" y="1916113"/>
            <a:ext cx="131921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 flipV="1">
            <a:off x="4643438" y="2205038"/>
            <a:ext cx="504825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5" name="Line 35"/>
          <p:cNvSpPr>
            <a:spLocks noChangeShapeType="1"/>
          </p:cNvSpPr>
          <p:nvPr/>
        </p:nvSpPr>
        <p:spPr bwMode="auto">
          <a:xfrm flipH="1" flipV="1">
            <a:off x="5435600" y="5157788"/>
            <a:ext cx="0" cy="503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6516688" y="4581525"/>
            <a:ext cx="147161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OpalVXMLSession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77" name="Line 37"/>
          <p:cNvSpPr>
            <a:spLocks noChangeShapeType="1"/>
          </p:cNvSpPr>
          <p:nvPr/>
        </p:nvSpPr>
        <p:spPr bwMode="auto">
          <a:xfrm flipH="1" flipV="1">
            <a:off x="6732588" y="3933825"/>
            <a:ext cx="503237" cy="646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6732588" y="1916113"/>
            <a:ext cx="7794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PThread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79" name="Line 39"/>
          <p:cNvSpPr>
            <a:spLocks noChangeShapeType="1"/>
          </p:cNvSpPr>
          <p:nvPr/>
        </p:nvSpPr>
        <p:spPr bwMode="auto">
          <a:xfrm flipH="1" flipV="1">
            <a:off x="6011863" y="2060575"/>
            <a:ext cx="720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3348038" y="4581525"/>
            <a:ext cx="13001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PSoundChannel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 flipH="1" flipV="1">
            <a:off x="3924300" y="3933825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896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99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0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1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904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5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6" name="AutoShape 42"/>
          <p:cNvSpPr>
            <a:spLocks noChangeArrowheads="1"/>
          </p:cNvSpPr>
          <p:nvPr/>
        </p:nvSpPr>
        <p:spPr bwMode="auto">
          <a:xfrm rot="-2894149">
            <a:off x="0" y="5445125"/>
            <a:ext cx="2159000" cy="647700"/>
          </a:xfrm>
          <a:prstGeom prst="rightArrowCallout">
            <a:avLst>
              <a:gd name="adj1" fmla="val 25000"/>
              <a:gd name="adj2" fmla="val 50000"/>
              <a:gd name="adj3" fmla="val 55556"/>
              <a:gd name="adj4" fmla="val 5914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TCP SYN</a:t>
            </a:r>
            <a:endParaRPr lang="en-US">
              <a:latin typeface="Arial" pitchFamily="-111" charset="0"/>
            </a:endParaRPr>
          </a:p>
        </p:txBody>
      </p:sp>
      <p:sp>
        <p:nvSpPr>
          <p:cNvPr id="36907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908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910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6912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5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6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7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49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52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53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55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56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58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59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8960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61" name="AutoShape 49"/>
          <p:cNvSpPr>
            <a:spLocks noChangeArrowheads="1"/>
          </p:cNvSpPr>
          <p:nvPr/>
        </p:nvSpPr>
        <p:spPr bwMode="auto">
          <a:xfrm rot="4389965">
            <a:off x="863600" y="3033713"/>
            <a:ext cx="2016125" cy="647700"/>
          </a:xfrm>
          <a:prstGeom prst="leftArrowCallout">
            <a:avLst>
              <a:gd name="adj1" fmla="val 25000"/>
              <a:gd name="adj2" fmla="val 25000"/>
              <a:gd name="adj3" fmla="val 51879"/>
              <a:gd name="adj4" fmla="val 6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Incoming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68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69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0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1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2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3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76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7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78" name="AutoShape 42"/>
          <p:cNvSpPr>
            <a:spLocks noChangeArrowheads="1"/>
          </p:cNvSpPr>
          <p:nvPr/>
        </p:nvSpPr>
        <p:spPr bwMode="auto">
          <a:xfrm rot="-22757444">
            <a:off x="184150" y="1519238"/>
            <a:ext cx="1871663" cy="647700"/>
          </a:xfrm>
          <a:prstGeom prst="rightArrowCallout">
            <a:avLst>
              <a:gd name="adj1" fmla="val 25000"/>
              <a:gd name="adj2" fmla="val 50000"/>
              <a:gd name="adj3" fmla="val 48162"/>
              <a:gd name="adj4" fmla="val 7683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CreateCall</a:t>
            </a:r>
            <a:endParaRPr lang="en-US">
              <a:latin typeface="Arial" pitchFamily="-111" charset="0"/>
            </a:endParaRPr>
          </a:p>
        </p:txBody>
      </p: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80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82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39984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004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5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006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7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008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9" name="AutoShape 49"/>
          <p:cNvSpPr>
            <a:spLocks noChangeArrowheads="1"/>
          </p:cNvSpPr>
          <p:nvPr/>
        </p:nvSpPr>
        <p:spPr bwMode="auto">
          <a:xfrm rot="-1982825">
            <a:off x="900113" y="1700213"/>
            <a:ext cx="2303462" cy="647700"/>
          </a:xfrm>
          <a:prstGeom prst="leftArrowCallout">
            <a:avLst>
              <a:gd name="adj1" fmla="val 29556"/>
              <a:gd name="adj2" fmla="val 25000"/>
              <a:gd name="adj3" fmla="val 39663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CreateConnection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24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5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27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8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29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30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2031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32" name="AutoShape 48"/>
          <p:cNvSpPr>
            <a:spLocks noChangeArrowheads="1"/>
          </p:cNvSpPr>
          <p:nvPr/>
        </p:nvSpPr>
        <p:spPr bwMode="auto">
          <a:xfrm rot="-1083070">
            <a:off x="1984375" y="3317875"/>
            <a:ext cx="2087563" cy="647700"/>
          </a:xfrm>
          <a:prstGeom prst="leftArrowCallout">
            <a:avLst>
              <a:gd name="adj1" fmla="val 29556"/>
              <a:gd name="adj2" fmla="val 25000"/>
              <a:gd name="adj3" fmla="val 35946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CreateTransport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9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73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74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75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76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77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4079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80" name="AutoShape 48"/>
          <p:cNvSpPr>
            <a:spLocks noChangeArrowheads="1"/>
          </p:cNvSpPr>
          <p:nvPr/>
        </p:nvSpPr>
        <p:spPr bwMode="auto">
          <a:xfrm rot="-4617024">
            <a:off x="3096419" y="3967957"/>
            <a:ext cx="1582737" cy="647700"/>
          </a:xfrm>
          <a:prstGeom prst="leftArrowCallout">
            <a:avLst>
              <a:gd name="adj1" fmla="val 29556"/>
              <a:gd name="adj2" fmla="val 25000"/>
              <a:gd name="adj3" fmla="val 27253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 sz="1600">
                <a:latin typeface="Arial" pitchFamily="-111" charset="0"/>
              </a:rPr>
              <a:t>Read</a:t>
            </a:r>
            <a:br>
              <a:rPr lang="en-AU" sz="1600">
                <a:latin typeface="Arial" pitchFamily="-111" charset="0"/>
              </a:rPr>
            </a:br>
            <a:r>
              <a:rPr lang="en-AU" sz="1600">
                <a:latin typeface="Arial" pitchFamily="-111" charset="0"/>
              </a:rPr>
              <a:t>Setup/INVITE</a:t>
            </a:r>
            <a:endParaRPr lang="en-US" sz="1600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96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7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099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101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2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5103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4" name="AutoShape 48"/>
          <p:cNvSpPr>
            <a:spLocks noChangeArrowheads="1"/>
          </p:cNvSpPr>
          <p:nvPr/>
        </p:nvSpPr>
        <p:spPr bwMode="auto">
          <a:xfrm rot="3442252">
            <a:off x="2840831" y="1964532"/>
            <a:ext cx="1439863" cy="647700"/>
          </a:xfrm>
          <a:prstGeom prst="leftArrowCallout">
            <a:avLst>
              <a:gd name="adj1" fmla="val 29556"/>
              <a:gd name="adj2" fmla="val 25000"/>
              <a:gd name="adj3" fmla="val 24793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RouteCall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Multi-protocol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H.323</a:t>
            </a:r>
          </a:p>
          <a:p>
            <a:r>
              <a:rPr lang="en-AU"/>
              <a:t>SIP</a:t>
            </a:r>
          </a:p>
          <a:p>
            <a:r>
              <a:rPr lang="en-AU"/>
              <a:t>IAX2</a:t>
            </a:r>
          </a:p>
          <a:p>
            <a:r>
              <a:rPr lang="en-AU"/>
              <a:t>Line Interfaces – PSTN</a:t>
            </a:r>
          </a:p>
          <a:p>
            <a:r>
              <a:rPr lang="en-AU"/>
              <a:t>IVR (VXML)</a:t>
            </a:r>
          </a:p>
          <a:p>
            <a:r>
              <a:rPr lang="en-AU"/>
              <a:t>Jingle (Real Soon Now)</a:t>
            </a:r>
          </a:p>
          <a:p>
            <a:r>
              <a:rPr lang="en-AU"/>
              <a:t>User defined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15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16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17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23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25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28" name="AutoShape 48"/>
          <p:cNvSpPr>
            <a:spLocks noChangeArrowheads="1"/>
          </p:cNvSpPr>
          <p:nvPr/>
        </p:nvSpPr>
        <p:spPr bwMode="auto">
          <a:xfrm rot="17143890">
            <a:off x="1866900" y="1873250"/>
            <a:ext cx="1282700" cy="647700"/>
          </a:xfrm>
          <a:prstGeom prst="leftArrowCallout">
            <a:avLst>
              <a:gd name="adj1" fmla="val 29556"/>
              <a:gd name="adj2" fmla="val 25000"/>
              <a:gd name="adj3" fmla="val 22087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 sz="1400">
                <a:latin typeface="Arial" pitchFamily="-111" charset="0"/>
              </a:rPr>
              <a:t>Create</a:t>
            </a:r>
            <a:br>
              <a:rPr lang="en-AU" sz="1400">
                <a:latin typeface="Arial" pitchFamily="-111" charset="0"/>
              </a:rPr>
            </a:br>
            <a:r>
              <a:rPr lang="en-AU" sz="1400">
                <a:latin typeface="Arial" pitchFamily="-111" charset="0"/>
              </a:rPr>
              <a:t>Connection</a:t>
            </a:r>
            <a:endParaRPr lang="en-US" sz="1400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6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47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 rot="-18473339">
            <a:off x="4321175" y="3679826"/>
            <a:ext cx="1152525" cy="508000"/>
          </a:xfrm>
          <a:prstGeom prst="rightArrowCallout">
            <a:avLst>
              <a:gd name="adj1" fmla="val 25000"/>
              <a:gd name="adj2" fmla="val 50000"/>
              <a:gd name="adj3" fmla="val 37812"/>
              <a:gd name="adj4" fmla="val 7683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Ring</a:t>
            </a:r>
            <a:endParaRPr lang="en-US">
              <a:latin typeface="Arial" pitchFamily="-111" charset="0"/>
            </a:endParaRPr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52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53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54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55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3056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7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43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50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52" name="AutoShape 48"/>
          <p:cNvSpPr>
            <a:spLocks noChangeArrowheads="1"/>
          </p:cNvSpPr>
          <p:nvPr/>
        </p:nvSpPr>
        <p:spPr bwMode="auto">
          <a:xfrm rot="-4535189">
            <a:off x="3229768" y="4050507"/>
            <a:ext cx="1655763" cy="412750"/>
          </a:xfrm>
          <a:prstGeom prst="leftArrowCallout">
            <a:avLst>
              <a:gd name="adj1" fmla="val 29556"/>
              <a:gd name="adj2" fmla="val 25000"/>
              <a:gd name="adj3" fmla="val 44740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Alerting/180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1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2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3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4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5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67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8175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76" name="AutoShape 48"/>
          <p:cNvSpPr>
            <a:spLocks noChangeArrowheads="1"/>
          </p:cNvSpPr>
          <p:nvPr/>
        </p:nvSpPr>
        <p:spPr bwMode="auto">
          <a:xfrm rot="3819521">
            <a:off x="4387850" y="3684588"/>
            <a:ext cx="1212850" cy="412750"/>
          </a:xfrm>
          <a:prstGeom prst="leftArrowCallout">
            <a:avLst>
              <a:gd name="adj1" fmla="val 29556"/>
              <a:gd name="adj2" fmla="val 25000"/>
              <a:gd name="adj3" fmla="val 32772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Pick Up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28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2" name="AutoShape 42"/>
          <p:cNvSpPr>
            <a:spLocks noChangeArrowheads="1"/>
          </p:cNvSpPr>
          <p:nvPr/>
        </p:nvSpPr>
        <p:spPr bwMode="auto">
          <a:xfrm rot="-19980835">
            <a:off x="3708400" y="4437063"/>
            <a:ext cx="1800225" cy="431800"/>
          </a:xfrm>
          <a:prstGeom prst="rightArrowCallout">
            <a:avLst>
              <a:gd name="adj1" fmla="val 25000"/>
              <a:gd name="adj2" fmla="val 50000"/>
              <a:gd name="adj3" fmla="val 69485"/>
              <a:gd name="adj4" fmla="val 7683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CreateMedia</a:t>
            </a:r>
            <a:endParaRPr lang="en-US">
              <a:latin typeface="Arial" pitchFamily="-111" charset="0"/>
            </a:endParaRPr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44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7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1248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61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64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65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 rot="-19980835">
            <a:off x="5795963" y="4365625"/>
            <a:ext cx="1800225" cy="431800"/>
          </a:xfrm>
          <a:prstGeom prst="rightArrowCallout">
            <a:avLst>
              <a:gd name="adj1" fmla="val 25000"/>
              <a:gd name="adj2" fmla="val 50000"/>
              <a:gd name="adj3" fmla="val 69485"/>
              <a:gd name="adj4" fmla="val 7683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CreateMedia</a:t>
            </a:r>
            <a:endParaRPr lang="en-US">
              <a:latin typeface="Arial" pitchFamily="-111" charset="0"/>
            </a:endParaRPr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68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69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70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71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2272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88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89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 rot="-19980835">
            <a:off x="5795963" y="2781300"/>
            <a:ext cx="1800225" cy="431800"/>
          </a:xfrm>
          <a:prstGeom prst="rightArrowCallout">
            <a:avLst>
              <a:gd name="adj1" fmla="val 25000"/>
              <a:gd name="adj2" fmla="val 50000"/>
              <a:gd name="adj3" fmla="val 69485"/>
              <a:gd name="adj4" fmla="val 7683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CreatePatch</a:t>
            </a:r>
            <a:endParaRPr lang="en-US">
              <a:latin typeface="Arial" pitchFamily="-111" charset="0"/>
            </a:endParaRP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1692275" y="3284538"/>
            <a:ext cx="185896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92" name="Line 44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93" name="Text Box 45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94" name="Line 46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95" name="Text Box 47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53296" name="Line 48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Anatomy of a Call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051050" y="1341438"/>
            <a:ext cx="1116013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OpalManager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900113" y="1989138"/>
            <a:ext cx="11334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771775" y="3933825"/>
            <a:ext cx="158908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572000" y="3933825"/>
            <a:ext cx="1570038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779838" y="2997200"/>
            <a:ext cx="1284287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OpalConnection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07950" y="2708275"/>
            <a:ext cx="1438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41922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OpalLineEndPoint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003800" y="2349500"/>
            <a:ext cx="7778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OpalCall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5435600" y="5013325"/>
            <a:ext cx="17256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OpalRTPMediaStream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7307263" y="5013325"/>
            <a:ext cx="17065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6588125" y="4292600"/>
            <a:ext cx="14208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OpalMediaStream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7667625" y="3429000"/>
            <a:ext cx="1319213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OpalMediaPatch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3563938" y="3284538"/>
            <a:ext cx="576262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 flipV="1">
            <a:off x="4716463" y="3284538"/>
            <a:ext cx="647700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V="1">
            <a:off x="827088" y="227647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 flipV="1">
            <a:off x="1763713" y="227647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V="1">
            <a:off x="6300788" y="4581525"/>
            <a:ext cx="7191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H="1" flipV="1">
            <a:off x="7667625" y="4581525"/>
            <a:ext cx="360363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V="1">
            <a:off x="1763713" y="1628775"/>
            <a:ext cx="43180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V="1">
            <a:off x="4716463" y="2636838"/>
            <a:ext cx="4318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V="1">
            <a:off x="7380288" y="3716338"/>
            <a:ext cx="576262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 flipV="1">
            <a:off x="3059113" y="1628775"/>
            <a:ext cx="208915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 flipV="1">
            <a:off x="5076825" y="3141663"/>
            <a:ext cx="2592388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8" name="Text Box 26"/>
          <p:cNvSpPr txBox="1">
            <a:spLocks noChangeArrowheads="1"/>
          </p:cNvSpPr>
          <p:nvPr/>
        </p:nvSpPr>
        <p:spPr bwMode="auto">
          <a:xfrm>
            <a:off x="2987675" y="5156200"/>
            <a:ext cx="11684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2051050" y="5876925"/>
            <a:ext cx="14890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3635375" y="5876925"/>
            <a:ext cx="1473200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OpalTCPTransport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977900" y="3932238"/>
            <a:ext cx="1057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114300" y="4652963"/>
            <a:ext cx="137795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OpalUDPListener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1554163" y="4652963"/>
            <a:ext cx="13620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OpalTCPListener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906463" y="42211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 flipV="1">
            <a:off x="2843213" y="5445125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flipH="1" flipV="1">
            <a:off x="1770063" y="4221163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 flipH="1" flipV="1">
            <a:off x="3924300" y="5445125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 flipH="1" flipV="1">
            <a:off x="900113" y="2997200"/>
            <a:ext cx="64770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 flipV="1">
            <a:off x="3563938" y="4221163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5724525" y="5589588"/>
            <a:ext cx="1041400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RTPSession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91" name="Text Box 39"/>
          <p:cNvSpPr txBox="1">
            <a:spLocks noChangeArrowheads="1"/>
          </p:cNvSpPr>
          <p:nvPr/>
        </p:nvSpPr>
        <p:spPr bwMode="auto">
          <a:xfrm>
            <a:off x="5795963" y="6165850"/>
            <a:ext cx="906462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RTP_UDP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 flipH="1" flipV="1">
            <a:off x="6227763" y="58769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 flipH="1" flipV="1">
            <a:off x="622776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1547813" y="3357563"/>
            <a:ext cx="18589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OpalLineInterfaceDevice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 flipH="1" flipV="1">
            <a:off x="2484438" y="299720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6" name="Text Box 44"/>
          <p:cNvSpPr txBox="1">
            <a:spLocks noChangeArrowheads="1"/>
          </p:cNvSpPr>
          <p:nvPr/>
        </p:nvSpPr>
        <p:spPr bwMode="auto">
          <a:xfrm>
            <a:off x="7740650" y="5589588"/>
            <a:ext cx="803275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 flipH="1" flipV="1">
            <a:off x="8101013" y="53006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5003800" y="4508500"/>
            <a:ext cx="803275" cy="287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AU" sz="1200">
                <a:latin typeface="Arial" pitchFamily="-111" charset="0"/>
              </a:rPr>
              <a:t>OpalLine</a:t>
            </a:r>
            <a:endParaRPr lang="en-US" sz="1200">
              <a:latin typeface="Arial" pitchFamily="-111" charset="0"/>
            </a:endParaRPr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H="1" flipV="1">
            <a:off x="5364163" y="42211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oval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200" name="AutoShape 48"/>
          <p:cNvSpPr>
            <a:spLocks noChangeArrowheads="1"/>
          </p:cNvSpPr>
          <p:nvPr/>
        </p:nvSpPr>
        <p:spPr bwMode="auto">
          <a:xfrm rot="-4535189">
            <a:off x="3229768" y="4050507"/>
            <a:ext cx="1655763" cy="412750"/>
          </a:xfrm>
          <a:prstGeom prst="leftArrowCallout">
            <a:avLst>
              <a:gd name="adj1" fmla="val 29556"/>
              <a:gd name="adj2" fmla="val 25000"/>
              <a:gd name="adj3" fmla="val 44740"/>
              <a:gd name="adj4" fmla="val 8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AU">
                <a:latin typeface="Arial" pitchFamily="-111" charset="0"/>
              </a:rPr>
              <a:t>Connect/200</a:t>
            </a:r>
            <a:endParaRPr lang="en-US">
              <a:latin typeface="Arial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Sample Code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class MinOPAL : public PProcess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</a:t>
            </a:r>
            <a:r>
              <a:rPr sz="1400" noProof="1">
                <a:latin typeface="Lucida Console" pitchFamily="-111" charset="0"/>
              </a:rPr>
              <a:t>public: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MinOPAL();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~MinOPAL();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virtual void Main();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private: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MyManager * m_manager;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lang="en-US" sz="1400">
              <a:latin typeface="Lucida Console" pitchFamily="-111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Sample Code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class MyManager : public OpalManager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{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public: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virtual void OnClearedCall(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OpalCall &amp; call   ///&lt;  Connection that was established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);</a:t>
            </a:r>
          </a:p>
          <a:p>
            <a:pPr>
              <a:buFont typeface="Wingdings" pitchFamily="-111" charset="2"/>
              <a:buNone/>
            </a:pPr>
            <a:endParaRPr lang="en-AU" sz="1400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PSyncPoint m_completed;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};</a:t>
            </a:r>
            <a:endParaRPr sz="1400" noProof="1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endParaRPr lang="en-US" sz="1400">
              <a:latin typeface="Lucida Console" pitchFamily="-111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Multi-media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Audio - narrowband</a:t>
            </a:r>
          </a:p>
          <a:p>
            <a:r>
              <a:rPr lang="en-AU"/>
              <a:t>Audio - wideband</a:t>
            </a:r>
          </a:p>
          <a:p>
            <a:r>
              <a:rPr lang="en-AU"/>
              <a:t>Video</a:t>
            </a:r>
          </a:p>
          <a:p>
            <a:r>
              <a:rPr lang="en-AU"/>
              <a:t>Fax</a:t>
            </a:r>
          </a:p>
          <a:p>
            <a:r>
              <a:rPr lang="en-AU"/>
              <a:t>Instant Messaging</a:t>
            </a:r>
          </a:p>
          <a:p>
            <a:r>
              <a:rPr lang="en-AU"/>
              <a:t>User defined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Sample Code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class MyLocalEndPoint : public OpalLocalEndPoint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public: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virtual bool OnReadMediaFrame(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const OpalLocalConnection &amp; connection, ///&lt;  Connection for media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const OpalMediaStream &amp; mediaStream,    ///&lt;  Media stream data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RTP_DataFrame &amp; frame                   ///&lt;  RTP frame for data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lang="en-AU" sz="1400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virtual bool OnWriteMediaFrame(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const OpalLocalConnection &amp; connection, ///&lt;  Connection for media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const OpalMediaStream &amp; mediaStream,    ///&lt;  Media stream data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  RTP_DataFrame &amp; frame                   ///&lt;  RTP frame for data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 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};</a:t>
            </a: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lang="en-US" sz="1400">
              <a:latin typeface="Lucida Console" pitchFamily="-111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Sample Code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600" noProof="1">
                <a:latin typeface="Lucida Console" pitchFamily="-111" charset="0"/>
              </a:rPr>
              <a:t> </a:t>
            </a:r>
            <a:r>
              <a:rPr lang="en-AU" sz="1600">
                <a:latin typeface="Lucida Console" pitchFamily="-111" charset="0"/>
              </a:rPr>
              <a:t> </a:t>
            </a:r>
            <a:r>
              <a:rPr lang="en-AU" sz="1400">
                <a:latin typeface="Lucida Console" pitchFamily="-111" charset="0"/>
              </a:rPr>
              <a:t>…</a:t>
            </a:r>
            <a:br>
              <a:rPr lang="en-AU" sz="1400">
                <a:latin typeface="Lucida Console" pitchFamily="-111" charset="0"/>
              </a:rPr>
            </a:br>
            <a:endParaRPr lang="en-AU" sz="1400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</a:t>
            </a:r>
            <a:r>
              <a:rPr sz="1400" noProof="1">
                <a:latin typeface="Lucida Console" pitchFamily="-111" charset="0"/>
              </a:rPr>
              <a:t>m_manager = new MyManager();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SIPEndPoint * sip  = new SIPEndPoint(*m_manager);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if (!sip-&gt;StartListeners(PStringArray())) {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cerr &lt;&lt; "Could not start default SIP listeners." &lt;&lt; endl;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return;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H323EndPoint * h323 = new H323EndPoint(*m_manager);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if (!h323-&gt;StartListeners(PStringArray())) {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cerr &lt;&lt; "Could not start default H.323 listeners." &lt;&lt; endl;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  return;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sz="1400" noProof="1">
                <a:latin typeface="Lucida Console" pitchFamily="-111" charset="0"/>
              </a:rPr>
              <a:t>  new MyLocalEndPoint(*m_manager, args[0], args[1]);</a:t>
            </a:r>
            <a:r>
              <a:rPr lang="en-AU" sz="1400">
                <a:latin typeface="Lucida Console" pitchFamily="-111" charset="0"/>
              </a:rPr>
              <a:t/>
            </a:r>
            <a:br>
              <a:rPr lang="en-AU" sz="1400">
                <a:latin typeface="Lucida Console" pitchFamily="-111" charset="0"/>
              </a:rPr>
            </a:br>
            <a:endParaRPr lang="en-AU" sz="1400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…</a:t>
            </a:r>
            <a:endParaRPr sz="1400" noProof="1">
              <a:latin typeface="Lucida Console" pitchFamily="-111" charset="0"/>
            </a:endParaRPr>
          </a:p>
          <a:p>
            <a:pPr>
              <a:lnSpc>
                <a:spcPct val="80000"/>
              </a:lnSpc>
              <a:buFont typeface="Wingdings" pitchFamily="-111" charset="2"/>
              <a:buNone/>
            </a:pPr>
            <a:endParaRPr lang="en-US" sz="1600">
              <a:latin typeface="Lucida Console" pitchFamily="-111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Sample Code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wrap="none"/>
          <a:lstStyle/>
          <a:p>
            <a:pPr>
              <a:buFont typeface="Wingdings" pitchFamily="-111" charset="2"/>
              <a:buNone/>
            </a:pPr>
            <a:r>
              <a:rPr sz="2000" noProof="1">
                <a:latin typeface="Lucida Console" pitchFamily="-111" charset="0"/>
              </a:rPr>
              <a:t> </a:t>
            </a:r>
            <a:r>
              <a:rPr lang="en-AU" sz="2000">
                <a:latin typeface="Lucida Console" pitchFamily="-111" charset="0"/>
              </a:rPr>
              <a:t> </a:t>
            </a:r>
            <a:r>
              <a:rPr lang="en-AU" sz="1400">
                <a:latin typeface="Lucida Console" pitchFamily="-111" charset="0"/>
              </a:rPr>
              <a:t>…</a:t>
            </a:r>
            <a:br>
              <a:rPr lang="en-AU" sz="1400">
                <a:latin typeface="Lucida Console" pitchFamily="-111" charset="0"/>
              </a:rPr>
            </a:br>
            <a:endParaRPr lang="en-AU" sz="1400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 // Route SIP/H.323 calls to the T38 endpoint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m_manager-&gt;AddRouteEntry("sip.*:.* = local:");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m_manager-&gt;AddRouteEntry("h323.*:.* = local:");</a:t>
            </a:r>
          </a:p>
          <a:p>
            <a:pPr>
              <a:buFont typeface="Wingdings" pitchFamily="-111" charset="2"/>
              <a:buNone/>
            </a:pPr>
            <a:endParaRPr lang="en-AU" sz="1400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// If no explicit protocol on URI, then send to SIP.</a:t>
            </a: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m_manager-&gt;AddRouteEntry("local:.* = sip:&lt;da&gt;");</a:t>
            </a:r>
          </a:p>
          <a:p>
            <a:pPr>
              <a:buFont typeface="Wingdings" pitchFamily="-111" charset="2"/>
              <a:buNone/>
            </a:pPr>
            <a:endParaRPr lang="en-AU" sz="1400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…</a:t>
            </a:r>
          </a:p>
          <a:p>
            <a:pPr>
              <a:buFont typeface="Wingdings" pitchFamily="-111" charset="2"/>
              <a:buNone/>
            </a:pPr>
            <a:endParaRPr lang="en-AU" sz="1400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m_manager-&gt;SetUpCall("local:", args[2], token);</a:t>
            </a:r>
          </a:p>
          <a:p>
            <a:pPr>
              <a:buFont typeface="Wingdings" pitchFamily="-111" charset="2"/>
              <a:buNone/>
            </a:pPr>
            <a:endParaRPr lang="en-AU" sz="1400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r>
              <a:rPr lang="en-AU" sz="1400">
                <a:latin typeface="Lucida Console" pitchFamily="-111" charset="0"/>
              </a:rPr>
              <a:t>  …</a:t>
            </a:r>
            <a:endParaRPr sz="1400" noProof="1">
              <a:latin typeface="Lucida Console" pitchFamily="-111" charset="0"/>
            </a:endParaRPr>
          </a:p>
          <a:p>
            <a:pPr>
              <a:buFont typeface="Wingdings" pitchFamily="-111" charset="2"/>
              <a:buNone/>
            </a:pPr>
            <a:endParaRPr lang="en-US" sz="2000">
              <a:latin typeface="Lucida Console" pitchFamily="-111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Applications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SimpleOPAL</a:t>
            </a:r>
          </a:p>
          <a:p>
            <a:r>
              <a:rPr lang="en-AU"/>
              <a:t>OpenPhone</a:t>
            </a:r>
          </a:p>
          <a:p>
            <a:r>
              <a:rPr lang="en-AU"/>
              <a:t>faxopal</a:t>
            </a:r>
          </a:p>
          <a:p>
            <a:r>
              <a:rPr lang="en-AU"/>
              <a:t>ivropal</a:t>
            </a:r>
          </a:p>
          <a:p>
            <a:r>
              <a:rPr lang="en-AU"/>
              <a:t>mcuopal</a:t>
            </a:r>
          </a:p>
          <a:p>
            <a:r>
              <a:rPr lang="en-AU"/>
              <a:t>opalgw</a:t>
            </a:r>
          </a:p>
          <a:p>
            <a:endParaRPr lang="en-A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What’s been done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Ekiga</a:t>
            </a:r>
          </a:p>
          <a:p>
            <a:r>
              <a:rPr lang="en-AU"/>
              <a:t>Skype Gateway</a:t>
            </a:r>
          </a:p>
          <a:p>
            <a:r>
              <a:rPr lang="en-AU"/>
              <a:t>Seminar broadcasting</a:t>
            </a:r>
          </a:p>
          <a:p>
            <a:r>
              <a:rPr lang="en-AU"/>
              <a:t>Windows Mobile handset client</a:t>
            </a:r>
          </a:p>
          <a:p>
            <a:r>
              <a:rPr lang="en-AU"/>
              <a:t>Dealer trading room</a:t>
            </a:r>
          </a:p>
          <a:p>
            <a:r>
              <a:rPr lang="en-AU"/>
              <a:t>ADSL modem</a:t>
            </a:r>
          </a:p>
          <a:p>
            <a:r>
              <a:rPr lang="en-AU"/>
              <a:t>Who knows?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FreeSWITCH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mod_opal</a:t>
            </a:r>
          </a:p>
          <a:p>
            <a:r>
              <a:rPr lang="en-AU"/>
              <a:t>H.323</a:t>
            </a:r>
          </a:p>
          <a:p>
            <a:r>
              <a:rPr lang="en-AU"/>
              <a:t>IAX2</a:t>
            </a:r>
          </a:p>
          <a:p>
            <a:r>
              <a:rPr lang="en-AU"/>
              <a:t>SIP?</a:t>
            </a:r>
          </a:p>
          <a:p>
            <a:endParaRPr lang="en-A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Future?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Fax via libspandsp</a:t>
            </a:r>
          </a:p>
          <a:p>
            <a:r>
              <a:rPr lang="en-AU"/>
              <a:t>Enhance Instant Messaging</a:t>
            </a:r>
          </a:p>
          <a:p>
            <a:r>
              <a:rPr lang="en-AU"/>
              <a:t>Presence</a:t>
            </a:r>
          </a:p>
          <a:p>
            <a:r>
              <a:rPr lang="en-AU"/>
              <a:t>Innumerable random RFC’s</a:t>
            </a:r>
          </a:p>
          <a:p>
            <a:r>
              <a:rPr lang="en-AU"/>
              <a:t>Whatever someone pays us to do!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Thank You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Something for everyone</a:t>
            </a:r>
          </a:p>
          <a:p>
            <a:r>
              <a:rPr lang="en-AU"/>
              <a:t>www.opalvoip.org</a:t>
            </a:r>
          </a:p>
          <a:p>
            <a:r>
              <a:rPr lang="en-AU"/>
              <a:t>Questions?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Multi-threaded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Utilises multi-core CPUs</a:t>
            </a:r>
          </a:p>
          <a:p>
            <a:r>
              <a:rPr lang="en-AU"/>
              <a:t>Thread per I/O</a:t>
            </a:r>
          </a:p>
          <a:p>
            <a:r>
              <a:rPr lang="en-AU"/>
              <a:t>Scalability issues</a:t>
            </a:r>
          </a:p>
          <a:p>
            <a:r>
              <a:rPr lang="en-AU"/>
              <a:t>Synchronisation issues</a:t>
            </a:r>
          </a:p>
          <a:p>
            <a:r>
              <a:rPr lang="en-AU"/>
              <a:t>TANSTAAFL</a:t>
            </a:r>
          </a:p>
          <a:p>
            <a:r>
              <a:rPr lang="en-AU"/>
              <a:t>C API serialisation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Multi-purpose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Soft Phones</a:t>
            </a:r>
          </a:p>
          <a:p>
            <a:r>
              <a:rPr lang="en-AU"/>
              <a:t>Handsets</a:t>
            </a:r>
          </a:p>
          <a:p>
            <a:r>
              <a:rPr lang="en-AU"/>
              <a:t>Gateways</a:t>
            </a:r>
          </a:p>
          <a:p>
            <a:r>
              <a:rPr lang="en-AU"/>
              <a:t>Soft PBX</a:t>
            </a:r>
          </a:p>
          <a:p>
            <a:r>
              <a:rPr lang="en-AU"/>
              <a:t>Voice/Video Mail</a:t>
            </a:r>
          </a:p>
          <a:p>
            <a:r>
              <a:rPr lang="en-AU"/>
              <a:t>Conferencing servers (MCU)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History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1993 PWLib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1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3356</TotalTime>
  <Words>2001</Words>
  <Application>Microsoft PowerPoint 7.0</Application>
  <PresentationFormat>On-screen Show (4:3)</PresentationFormat>
  <Paragraphs>852</Paragraphs>
  <Slides>67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Times New Roman</vt:lpstr>
      <vt:lpstr>Tahoma</vt:lpstr>
      <vt:lpstr>Arial</vt:lpstr>
      <vt:lpstr>Wingdings</vt:lpstr>
      <vt:lpstr>Lucida Console</vt:lpstr>
      <vt:lpstr>Textured</vt:lpstr>
      <vt:lpstr>Open Phone Abstraction Library</vt:lpstr>
      <vt:lpstr>Introduction </vt:lpstr>
      <vt:lpstr>Many colours </vt:lpstr>
      <vt:lpstr>Multi-platform </vt:lpstr>
      <vt:lpstr>Multi-protocol </vt:lpstr>
      <vt:lpstr>Multi-media </vt:lpstr>
      <vt:lpstr>Multi-threaded </vt:lpstr>
      <vt:lpstr>Multi-purpose </vt:lpstr>
      <vt:lpstr>History</vt:lpstr>
      <vt:lpstr>History</vt:lpstr>
      <vt:lpstr>History</vt:lpstr>
      <vt:lpstr>History</vt:lpstr>
      <vt:lpstr>History</vt:lpstr>
      <vt:lpstr>History</vt:lpstr>
      <vt:lpstr>History</vt:lpstr>
      <vt:lpstr>History</vt:lpstr>
      <vt:lpstr>History</vt:lpstr>
      <vt:lpstr>History</vt:lpstr>
      <vt:lpstr>History</vt:lpstr>
      <vt:lpstr>Overview </vt:lpstr>
      <vt:lpstr>“C” API</vt:lpstr>
      <vt:lpstr>Sub-systems</vt:lpstr>
      <vt:lpstr>PTLib</vt:lpstr>
      <vt:lpstr>PTLib</vt:lpstr>
      <vt:lpstr>PTLib</vt:lpstr>
      <vt:lpstr>PTLib</vt:lpstr>
      <vt:lpstr>Protocol Handlers</vt:lpstr>
      <vt:lpstr>Transport Handlers</vt:lpstr>
      <vt:lpstr>Media Handlers</vt:lpstr>
      <vt:lpstr>Media Formats</vt:lpstr>
      <vt:lpstr>Media Formats</vt:lpstr>
      <vt:lpstr>Media Formats</vt:lpstr>
      <vt:lpstr>Media Formats</vt:lpstr>
      <vt:lpstr>Codec Management</vt:lpstr>
      <vt:lpstr>Codec Management</vt:lpstr>
      <vt:lpstr>Codec Management</vt:lpstr>
      <vt:lpstr>Codec Management</vt:lpstr>
      <vt:lpstr>Codec Plug-ins</vt:lpstr>
      <vt:lpstr>Class Hierarchy</vt:lpstr>
      <vt:lpstr>Listening State</vt:lpstr>
      <vt:lpstr>Call State</vt:lpstr>
      <vt:lpstr>Media Flow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Anatomy of a Call</vt:lpstr>
      <vt:lpstr>Sample Code</vt:lpstr>
      <vt:lpstr>Sample Code</vt:lpstr>
      <vt:lpstr>Sample Code</vt:lpstr>
      <vt:lpstr>Sample Code</vt:lpstr>
      <vt:lpstr>Sample Code</vt:lpstr>
      <vt:lpstr>Applications</vt:lpstr>
      <vt:lpstr>What’s been done</vt:lpstr>
      <vt:lpstr>FreeSWITCH</vt:lpstr>
      <vt:lpstr>Future?</vt:lpstr>
      <vt:lpstr>Thank You</vt:lpstr>
    </vt:vector>
  </TitlesOfParts>
  <Company>Ixia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Phone Abstraction Library</dc:title>
  <dc:creator>RJJ</dc:creator>
  <cp:lastModifiedBy>cluecon09</cp:lastModifiedBy>
  <cp:revision>96</cp:revision>
  <cp:lastPrinted>1601-01-01T00:00:00Z</cp:lastPrinted>
  <dcterms:created xsi:type="dcterms:W3CDTF">2009-08-05T21:51:10Z</dcterms:created>
  <dcterms:modified xsi:type="dcterms:W3CDTF">2009-08-05T21:52:36Z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